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56" r:id="rId3"/>
    <p:sldId id="259" r:id="rId4"/>
    <p:sldId id="260" r:id="rId5"/>
    <p:sldId id="257" r:id="rId6"/>
    <p:sldId id="266" r:id="rId7"/>
    <p:sldId id="267" r:id="rId8"/>
    <p:sldId id="268" r:id="rId9"/>
    <p:sldId id="269" r:id="rId10"/>
    <p:sldId id="258" r:id="rId11"/>
    <p:sldId id="264" r:id="rId12"/>
    <p:sldId id="262" r:id="rId13"/>
    <p:sldId id="270" r:id="rId14"/>
    <p:sldId id="263" r:id="rId15"/>
    <p:sldId id="261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00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49069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0"/>
            <a:ext cx="8458200" cy="1470025"/>
          </a:xfrm>
        </p:spPr>
        <p:txBody>
          <a:bodyPr>
            <a:normAutofit fontScale="90000"/>
          </a:bodyPr>
          <a:lstStyle/>
          <a:p>
            <a:r>
              <a:rPr lang="en-PH" dirty="0" smtClean="0">
                <a:solidFill>
                  <a:srgbClr val="00B0F0"/>
                </a:solidFill>
              </a:rPr>
              <a:t>Task Set 2:</a:t>
            </a:r>
            <a:br>
              <a:rPr lang="en-PH" dirty="0" smtClean="0">
                <a:solidFill>
                  <a:srgbClr val="00B0F0"/>
                </a:solidFill>
              </a:rPr>
            </a:br>
            <a:r>
              <a:rPr lang="en-PH" sz="6000" b="1" dirty="0" smtClean="0">
                <a:latin typeface="Agency FB" pitchFamily="34" charset="0"/>
              </a:rPr>
              <a:t>Building </a:t>
            </a:r>
            <a:r>
              <a:rPr lang="en-PH" sz="6000" b="1" dirty="0" smtClean="0">
                <a:solidFill>
                  <a:srgbClr val="FFC000"/>
                </a:solidFill>
                <a:latin typeface="Agency FB" pitchFamily="34" charset="0"/>
              </a:rPr>
              <a:t>Arguments </a:t>
            </a:r>
            <a:r>
              <a:rPr lang="en-PH" sz="6000" b="1" dirty="0" smtClean="0">
                <a:latin typeface="Agency FB" pitchFamily="34" charset="0"/>
              </a:rPr>
              <a:t>and Expressing </a:t>
            </a:r>
            <a:r>
              <a:rPr lang="en-PH" sz="6000" b="1" dirty="0" smtClean="0">
                <a:solidFill>
                  <a:srgbClr val="FFC000"/>
                </a:solidFill>
                <a:latin typeface="Agency FB" pitchFamily="34" charset="0"/>
              </a:rPr>
              <a:t>Comparison-Contrast </a:t>
            </a:r>
            <a:r>
              <a:rPr lang="en-PH" sz="4900" b="1" dirty="0" smtClean="0">
                <a:solidFill>
                  <a:schemeClr val="bg2">
                    <a:lumMod val="75000"/>
                  </a:schemeClr>
                </a:solidFill>
                <a:latin typeface="Agency FB" pitchFamily="34" charset="0"/>
              </a:rPr>
              <a:t>(Part 1 of 3)</a:t>
            </a:r>
            <a:endParaRPr lang="en-PH" sz="6000" b="1" dirty="0">
              <a:solidFill>
                <a:schemeClr val="bg2">
                  <a:lumMod val="75000"/>
                </a:schemeClr>
              </a:solidFill>
              <a:latin typeface="Agency FB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038600"/>
            <a:ext cx="5486400" cy="1981200"/>
          </a:xfrm>
        </p:spPr>
        <p:txBody>
          <a:bodyPr>
            <a:normAutofit/>
          </a:bodyPr>
          <a:lstStyle/>
          <a:p>
            <a:r>
              <a:rPr lang="en-PH" b="1" dirty="0" smtClean="0"/>
              <a:t>Grade 11 Reading and Writing </a:t>
            </a:r>
          </a:p>
          <a:p>
            <a:r>
              <a:rPr lang="en-PH" b="1" dirty="0" smtClean="0"/>
              <a:t>November 28, 2018 ~</a:t>
            </a:r>
          </a:p>
          <a:p>
            <a:endParaRPr lang="en-PH" b="1" dirty="0">
              <a:solidFill>
                <a:srgbClr val="7030A0"/>
              </a:solidFill>
            </a:endParaRPr>
          </a:p>
          <a:p>
            <a:r>
              <a:rPr lang="en-PH" sz="3900" b="1" dirty="0" smtClean="0">
                <a:solidFill>
                  <a:srgbClr val="7030A0"/>
                </a:solidFill>
                <a:latin typeface="Agency FB" pitchFamily="34" charset="0"/>
              </a:rPr>
              <a:t>Writing Guidelines and Steps</a:t>
            </a:r>
            <a:endParaRPr lang="en-PH" sz="3900" b="1" dirty="0">
              <a:solidFill>
                <a:srgbClr val="7030A0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08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Your Reading Goals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3000" b="1" dirty="0" smtClean="0">
                <a:solidFill>
                  <a:srgbClr val="FF0000"/>
                </a:solidFill>
                <a:latin typeface="Agency FB" pitchFamily="34" charset="0"/>
              </a:rPr>
              <a:t>Bear in mind the following goals that must be addressed as you engage </a:t>
            </a:r>
            <a:r>
              <a:rPr lang="en-PH" sz="3000" b="1" u="sng" dirty="0" smtClean="0">
                <a:solidFill>
                  <a:srgbClr val="FF0000"/>
                </a:solidFill>
                <a:latin typeface="Agency FB" pitchFamily="34" charset="0"/>
              </a:rPr>
              <a:t>academic</a:t>
            </a:r>
            <a:r>
              <a:rPr lang="en-PH" sz="3000" b="1" dirty="0" smtClean="0">
                <a:solidFill>
                  <a:srgbClr val="FF0000"/>
                </a:solidFill>
                <a:latin typeface="Agency FB" pitchFamily="34" charset="0"/>
              </a:rPr>
              <a:t> reading:</a:t>
            </a:r>
            <a:endParaRPr lang="en-PH" sz="3000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 marL="109728" indent="0">
              <a:buNone/>
            </a:pPr>
            <a:endParaRPr lang="en-PH" dirty="0" smtClean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to study and </a:t>
            </a:r>
            <a:r>
              <a:rPr lang="en-PH" sz="2400" dirty="0" err="1" smtClean="0"/>
              <a:t>analyze</a:t>
            </a:r>
            <a:r>
              <a:rPr lang="en-PH" sz="2400" dirty="0" smtClean="0"/>
              <a:t> a variety of academic texts that provide information or data relevant to a particular topic</a:t>
            </a:r>
          </a:p>
          <a:p>
            <a:pPr>
              <a:buFont typeface="Wingdings" pitchFamily="2" charset="2"/>
              <a:buChar char="Ø"/>
            </a:pPr>
            <a:endParaRPr lang="en-PH" sz="2400" dirty="0" smtClean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to use information acquired from academic texts to develop an effective argument and create relevant comparison-contrast between two aspects of a particular issue</a:t>
            </a:r>
          </a:p>
          <a:p>
            <a:pPr>
              <a:buFont typeface="Wingdings" pitchFamily="2" charset="2"/>
              <a:buChar char="Ø"/>
            </a:pP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1815079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Your Writing Goals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3000" b="1" dirty="0" smtClean="0">
                <a:solidFill>
                  <a:srgbClr val="FF0000"/>
                </a:solidFill>
                <a:latin typeface="Agency FB" pitchFamily="34" charset="0"/>
              </a:rPr>
              <a:t>The written output at the end of this activity should address the following goals:</a:t>
            </a:r>
            <a:endParaRPr lang="en-PH" sz="3000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 marL="109728" indent="0">
              <a:buNone/>
            </a:pPr>
            <a:endParaRPr lang="en-PH" dirty="0" smtClean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to build and present a clear and effective argument using claims and counterclaims</a:t>
            </a:r>
          </a:p>
          <a:p>
            <a:pPr>
              <a:buFont typeface="Wingdings" pitchFamily="2" charset="2"/>
              <a:buChar char="Ø"/>
            </a:pPr>
            <a:endParaRPr lang="en-PH" sz="2400" dirty="0" smtClean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to use relevant information (facts, data or expert claims) to make relevant points of comparison or contrast in further building an argument</a:t>
            </a:r>
          </a:p>
          <a:p>
            <a:pPr>
              <a:buFont typeface="Wingdings" pitchFamily="2" charset="2"/>
              <a:buChar char="Ø"/>
            </a:pP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11426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General Guidelines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en-PH" sz="52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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 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</a:rPr>
              <a:t>Develop </a:t>
            </a:r>
            <a:r>
              <a:rPr lang="en-PH" sz="3600" b="1" dirty="0">
                <a:solidFill>
                  <a:srgbClr val="FF0000"/>
                </a:solidFill>
                <a:latin typeface="Agency FB" pitchFamily="34" charset="0"/>
              </a:rPr>
              <a:t>a topic RELEVANT to your 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</a:rPr>
              <a:t>track/strand.</a:t>
            </a:r>
            <a:r>
              <a:rPr lang="en-PH" sz="3600" dirty="0" smtClean="0">
                <a:solidFill>
                  <a:srgbClr val="FF0000"/>
                </a:solidFill>
                <a:latin typeface="Agency FB" pitchFamily="34" charset="0"/>
              </a:rPr>
              <a:t>—</a:t>
            </a:r>
            <a:r>
              <a:rPr lang="en-PH" sz="3600" b="1" dirty="0" smtClean="0">
                <a:solidFill>
                  <a:srgbClr val="7030A0"/>
                </a:solidFill>
                <a:latin typeface="Agency FB" pitchFamily="34" charset="0"/>
              </a:rPr>
              <a:t>To effectively and efficiently do this:</a:t>
            </a:r>
            <a:endParaRPr lang="en-PH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 marL="109728" indent="0">
              <a:buNone/>
            </a:pPr>
            <a:endParaRPr lang="en-PH" sz="1300" dirty="0" smtClean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Brainstorm on an interesting and timely topic.</a:t>
            </a:r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Identify GENERAL </a:t>
            </a:r>
            <a:r>
              <a:rPr lang="en-PH" sz="2400" dirty="0" smtClean="0"/>
              <a:t>and SPECIFIC </a:t>
            </a:r>
            <a:r>
              <a:rPr lang="en-PH" sz="2400" dirty="0" smtClean="0"/>
              <a:t>ideas related to the topic.</a:t>
            </a:r>
            <a:endParaRPr lang="en-PH" sz="2400" dirty="0" smtClean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Narrow down from general to specific ideas.</a:t>
            </a:r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Formulate a concise yet relevant topic question.</a:t>
            </a:r>
          </a:p>
          <a:p>
            <a:pPr marL="109728" indent="0">
              <a:buNone/>
            </a:pPr>
            <a:endParaRPr lang="en-PH" sz="1300" dirty="0"/>
          </a:p>
          <a:p>
            <a:pPr marL="109728" indent="0">
              <a:buNone/>
            </a:pPr>
            <a:r>
              <a:rPr lang="en-PH" dirty="0" smtClean="0"/>
              <a:t>(</a:t>
            </a:r>
            <a:r>
              <a:rPr lang="en-PH" i="1" dirty="0" smtClean="0">
                <a:solidFill>
                  <a:srgbClr val="0070C0"/>
                </a:solidFill>
              </a:rPr>
              <a:t>Samples are provided in the following slides</a:t>
            </a:r>
            <a:r>
              <a:rPr lang="en-PH" dirty="0" smtClean="0"/>
              <a:t>.)</a:t>
            </a:r>
            <a:endParaRPr lang="en-PH" dirty="0" smtClean="0"/>
          </a:p>
          <a:p>
            <a:pPr>
              <a:buFont typeface="Wingdings" pitchFamily="2" charset="2"/>
              <a:buChar char="Ø"/>
            </a:pP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416030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General Guidelines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48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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 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</a:rPr>
              <a:t>Use three to four (3 to 4) articles for your research.</a:t>
            </a:r>
            <a:r>
              <a:rPr lang="en-PH" sz="3600" dirty="0" smtClean="0">
                <a:solidFill>
                  <a:srgbClr val="FF0000"/>
                </a:solidFill>
                <a:latin typeface="Agency FB" pitchFamily="34" charset="0"/>
              </a:rPr>
              <a:t>—</a:t>
            </a:r>
            <a:r>
              <a:rPr lang="en-PH" sz="3600" b="1" dirty="0" smtClean="0">
                <a:solidFill>
                  <a:srgbClr val="7030A0"/>
                </a:solidFill>
                <a:latin typeface="Agency FB" pitchFamily="34" charset="0"/>
              </a:rPr>
              <a:t>These must be relevant to your topic.</a:t>
            </a:r>
            <a:endParaRPr lang="en-PH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 marL="109728" indent="0">
              <a:buNone/>
            </a:pPr>
            <a:endParaRPr lang="en-PH" sz="1200" dirty="0" smtClean="0"/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You may use the ESCOHOST online portal.</a:t>
            </a:r>
            <a:endParaRPr lang="en-PH" dirty="0" smtClean="0"/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Note the titles, authors, publication dates.</a:t>
            </a:r>
            <a:endParaRPr lang="en-PH" dirty="0" smtClean="0"/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Note the links or URLs.</a:t>
            </a: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Details shall be used for </a:t>
            </a:r>
            <a:r>
              <a:rPr lang="en-PH" dirty="0" smtClean="0"/>
              <a:t>the </a:t>
            </a:r>
            <a:r>
              <a:rPr lang="en-PH" dirty="0" smtClean="0"/>
              <a:t>future </a:t>
            </a:r>
            <a:r>
              <a:rPr lang="en-PH" dirty="0" smtClean="0">
                <a:solidFill>
                  <a:srgbClr val="0070C0"/>
                </a:solidFill>
              </a:rPr>
              <a:t>APA Reference List</a:t>
            </a:r>
            <a:r>
              <a:rPr lang="en-PH" dirty="0" smtClean="0"/>
              <a:t>.</a:t>
            </a:r>
            <a:endParaRPr lang="en-PH" dirty="0" smtClean="0"/>
          </a:p>
        </p:txBody>
      </p:sp>
    </p:spTree>
    <p:extLst>
      <p:ext uri="{BB962C8B-B14F-4D97-AF65-F5344CB8AC3E}">
        <p14:creationId xmlns:p14="http://schemas.microsoft.com/office/powerpoint/2010/main" val="2306696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General Guidelines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48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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 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</a:rPr>
              <a:t>Annotate your sources.</a:t>
            </a:r>
            <a:r>
              <a:rPr lang="en-PH" sz="3600" dirty="0" smtClean="0">
                <a:solidFill>
                  <a:srgbClr val="FF0000"/>
                </a:solidFill>
                <a:latin typeface="Agency FB" pitchFamily="34" charset="0"/>
              </a:rPr>
              <a:t>—</a:t>
            </a:r>
            <a:r>
              <a:rPr lang="en-PH" sz="3600" b="1" dirty="0" smtClean="0">
                <a:solidFill>
                  <a:srgbClr val="7030A0"/>
                </a:solidFill>
                <a:latin typeface="Agency FB" pitchFamily="34" charset="0"/>
              </a:rPr>
              <a:t>The following steps would help as you do your annotations</a:t>
            </a:r>
            <a:r>
              <a:rPr lang="en-PH" sz="3600" b="1" dirty="0" smtClean="0">
                <a:solidFill>
                  <a:srgbClr val="7030A0"/>
                </a:solidFill>
                <a:latin typeface="Agency FB" pitchFamily="34" charset="0"/>
              </a:rPr>
              <a:t>.</a:t>
            </a:r>
            <a:endParaRPr lang="en-PH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 marL="109728" indent="0">
              <a:buNone/>
            </a:pPr>
            <a:endParaRPr lang="en-PH" sz="1200" dirty="0" smtClean="0"/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Highlight the key ideas in your topic statement.</a:t>
            </a:r>
            <a:endParaRPr lang="en-PH" dirty="0" smtClean="0"/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Use these key ideas as your basis for research.</a:t>
            </a:r>
            <a:endParaRPr lang="en-PH" dirty="0" smtClean="0"/>
          </a:p>
          <a:p>
            <a:pPr>
              <a:buFont typeface="Wingdings" pitchFamily="2" charset="2"/>
              <a:buChar char="Ø"/>
            </a:pPr>
            <a:r>
              <a:rPr lang="en-PH" dirty="0" err="1" smtClean="0"/>
              <a:t>Analyze</a:t>
            </a:r>
            <a:r>
              <a:rPr lang="en-PH" dirty="0" smtClean="0"/>
              <a:t> particular portions of your resource articles that relate to the ke</a:t>
            </a:r>
            <a:r>
              <a:rPr lang="en-PH" dirty="0" smtClean="0"/>
              <a:t>y ideas expressed in your topic statement</a:t>
            </a:r>
            <a:r>
              <a:rPr lang="en-PH" dirty="0" smtClean="0"/>
              <a:t>.</a:t>
            </a:r>
            <a:endParaRPr lang="en-PH" dirty="0" smtClean="0"/>
          </a:p>
        </p:txBody>
      </p:sp>
    </p:spTree>
    <p:extLst>
      <p:ext uri="{BB962C8B-B14F-4D97-AF65-F5344CB8AC3E}">
        <p14:creationId xmlns:p14="http://schemas.microsoft.com/office/powerpoint/2010/main" val="414045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General Guidelines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PH" sz="52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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 </a:t>
            </a:r>
            <a:r>
              <a:rPr lang="en-PH" sz="30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Follow the standard I-B-C (Introduction, Body, Conclusion) format for writing</a:t>
            </a:r>
            <a:r>
              <a:rPr lang="en-PH" sz="3000" b="1" dirty="0" smtClean="0">
                <a:solidFill>
                  <a:srgbClr val="FF0000"/>
                </a:solidFill>
                <a:latin typeface="Agency FB" pitchFamily="34" charset="0"/>
              </a:rPr>
              <a:t>.</a:t>
            </a:r>
            <a:r>
              <a:rPr lang="en-PH" sz="3000" dirty="0" smtClean="0">
                <a:solidFill>
                  <a:srgbClr val="FF0000"/>
                </a:solidFill>
                <a:latin typeface="Agency FB" pitchFamily="34" charset="0"/>
              </a:rPr>
              <a:t>—</a:t>
            </a:r>
            <a:r>
              <a:rPr lang="en-PH" sz="3000" b="1" dirty="0" smtClean="0">
                <a:solidFill>
                  <a:srgbClr val="7030A0"/>
                </a:solidFill>
                <a:latin typeface="Agency FB" pitchFamily="34" charset="0"/>
              </a:rPr>
              <a:t>Take note of the flow:</a:t>
            </a:r>
            <a:endParaRPr lang="en-PH" sz="3000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 marL="109728" indent="0">
              <a:buNone/>
            </a:pPr>
            <a:endParaRPr lang="en-PH" sz="1200" dirty="0" smtClean="0"/>
          </a:p>
          <a:p>
            <a:pPr>
              <a:buFont typeface="Wingdings" pitchFamily="2" charset="2"/>
              <a:buChar char="Ø"/>
            </a:pPr>
            <a:r>
              <a:rPr lang="en-PH" sz="2600" dirty="0" smtClean="0"/>
              <a:t>Introduction 	(</a:t>
            </a:r>
            <a:r>
              <a:rPr lang="en-PH" sz="2600" dirty="0" smtClean="0">
                <a:solidFill>
                  <a:srgbClr val="0070C0"/>
                </a:solidFill>
              </a:rPr>
              <a:t>Hook, Background, Significance, 			Thesis Statement</a:t>
            </a:r>
            <a:r>
              <a:rPr lang="en-PH" sz="2600" dirty="0" smtClean="0"/>
              <a:t>)</a:t>
            </a:r>
            <a:endParaRPr lang="en-PH" sz="2600" dirty="0" smtClean="0"/>
          </a:p>
          <a:p>
            <a:pPr>
              <a:buFont typeface="Wingdings" pitchFamily="2" charset="2"/>
              <a:buChar char="Ø"/>
            </a:pPr>
            <a:r>
              <a:rPr lang="en-PH" sz="2600" dirty="0" smtClean="0"/>
              <a:t>Body 		(</a:t>
            </a:r>
            <a:r>
              <a:rPr lang="en-PH" sz="2600" dirty="0" smtClean="0">
                <a:solidFill>
                  <a:srgbClr val="0070C0"/>
                </a:solidFill>
              </a:rPr>
              <a:t>3-4 paragraphs, 1</a:t>
            </a:r>
            <a:r>
              <a:rPr lang="en-PH" sz="2600" baseline="30000" dirty="0" smtClean="0">
                <a:solidFill>
                  <a:srgbClr val="0070C0"/>
                </a:solidFill>
              </a:rPr>
              <a:t>st</a:t>
            </a:r>
            <a:r>
              <a:rPr lang="en-PH" sz="2600" dirty="0" smtClean="0">
                <a:solidFill>
                  <a:srgbClr val="0070C0"/>
                </a:solidFill>
              </a:rPr>
              <a:t> to 2</a:t>
            </a:r>
            <a:r>
              <a:rPr lang="en-PH" sz="2600" baseline="30000" dirty="0" smtClean="0">
                <a:solidFill>
                  <a:srgbClr val="0070C0"/>
                </a:solidFill>
              </a:rPr>
              <a:t>nd</a:t>
            </a:r>
            <a:r>
              <a:rPr lang="en-PH" sz="2600" dirty="0" smtClean="0">
                <a:solidFill>
                  <a:srgbClr val="0070C0"/>
                </a:solidFill>
              </a:rPr>
              <a:t> as 				Counterclaims</a:t>
            </a:r>
            <a:r>
              <a:rPr lang="en-PH" sz="2600" dirty="0" smtClean="0"/>
              <a:t>)</a:t>
            </a:r>
            <a:endParaRPr lang="en-PH" sz="2600" dirty="0" smtClean="0"/>
          </a:p>
          <a:p>
            <a:pPr>
              <a:buFont typeface="Wingdings" pitchFamily="2" charset="2"/>
              <a:buChar char="Ø"/>
            </a:pPr>
            <a:r>
              <a:rPr lang="en-PH" sz="2600" dirty="0" smtClean="0"/>
              <a:t>Conclusion	(</a:t>
            </a:r>
            <a:r>
              <a:rPr lang="en-PH" sz="2600" dirty="0" smtClean="0">
                <a:solidFill>
                  <a:srgbClr val="0070C0"/>
                </a:solidFill>
              </a:rPr>
              <a:t>Summary of discussion, 				Restatement of the Thesis, 				Recommendation</a:t>
            </a:r>
            <a:r>
              <a:rPr lang="en-PH" sz="2600" dirty="0" smtClean="0"/>
              <a:t>)</a:t>
            </a:r>
            <a:endParaRPr lang="en-PH" sz="2600" dirty="0" smtClean="0"/>
          </a:p>
        </p:txBody>
      </p:sp>
    </p:spTree>
    <p:extLst>
      <p:ext uri="{BB962C8B-B14F-4D97-AF65-F5344CB8AC3E}">
        <p14:creationId xmlns:p14="http://schemas.microsoft.com/office/powerpoint/2010/main" val="102216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General Guidelines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48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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  <a:sym typeface="Wingdings"/>
              </a:rPr>
              <a:t> 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</a:rPr>
              <a:t>Submit completely and punctually.</a:t>
            </a:r>
            <a:r>
              <a:rPr lang="en-PH" sz="3600" dirty="0" smtClean="0">
                <a:solidFill>
                  <a:srgbClr val="FF0000"/>
                </a:solidFill>
                <a:latin typeface="Agency FB" pitchFamily="34" charset="0"/>
              </a:rPr>
              <a:t>—</a:t>
            </a:r>
            <a:r>
              <a:rPr lang="en-PH" sz="3600" b="1" dirty="0" smtClean="0">
                <a:solidFill>
                  <a:srgbClr val="7030A0"/>
                </a:solidFill>
                <a:latin typeface="Agency FB" pitchFamily="34" charset="0"/>
              </a:rPr>
              <a:t>The following are important dates and other details</a:t>
            </a:r>
            <a:r>
              <a:rPr lang="en-PH" sz="3600" b="1" dirty="0" smtClean="0">
                <a:solidFill>
                  <a:srgbClr val="7030A0"/>
                </a:solidFill>
                <a:latin typeface="Agency FB" pitchFamily="34" charset="0"/>
              </a:rPr>
              <a:t>:</a:t>
            </a:r>
            <a:endParaRPr lang="en-PH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 marL="109728" indent="0">
              <a:buNone/>
            </a:pPr>
            <a:endParaRPr lang="en-PH" sz="1200" dirty="0" smtClean="0"/>
          </a:p>
          <a:p>
            <a:pPr>
              <a:buFont typeface="Wingdings" pitchFamily="2" charset="2"/>
              <a:buChar char="Ø"/>
            </a:pPr>
            <a:r>
              <a:rPr lang="en-PH" dirty="0" smtClean="0">
                <a:solidFill>
                  <a:srgbClr val="0070C0"/>
                </a:solidFill>
              </a:rPr>
              <a:t>December 4 to 5, 2018</a:t>
            </a:r>
            <a:r>
              <a:rPr lang="en-PH" dirty="0" smtClean="0"/>
              <a:t> is are the dates to beat.</a:t>
            </a: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Submit the compilation of </a:t>
            </a:r>
            <a:r>
              <a:rPr lang="en-PH" dirty="0" smtClean="0">
                <a:solidFill>
                  <a:srgbClr val="0070C0"/>
                </a:solidFill>
              </a:rPr>
              <a:t>annotated articles</a:t>
            </a:r>
            <a:r>
              <a:rPr lang="en-PH" dirty="0" smtClean="0"/>
              <a:t>:</a:t>
            </a:r>
          </a:p>
          <a:p>
            <a:pPr lvl="1">
              <a:buFont typeface="Wingdings" pitchFamily="2" charset="2"/>
              <a:buChar char="Ø"/>
              <a:tabLst>
                <a:tab pos="2330450" algn="l"/>
              </a:tabLst>
            </a:pPr>
            <a:r>
              <a:rPr lang="en-PH" b="1" dirty="0" smtClean="0">
                <a:solidFill>
                  <a:srgbClr val="C00000"/>
                </a:solidFill>
              </a:rPr>
              <a:t>PART 1:	Approved Topic Proposal Sheet</a:t>
            </a:r>
          </a:p>
          <a:p>
            <a:pPr lvl="1">
              <a:buFont typeface="Wingdings" pitchFamily="2" charset="2"/>
              <a:buChar char="Ø"/>
              <a:tabLst>
                <a:tab pos="2330450" algn="l"/>
              </a:tabLst>
            </a:pPr>
            <a:r>
              <a:rPr lang="en-PH" b="1" dirty="0" smtClean="0">
                <a:solidFill>
                  <a:srgbClr val="C00000"/>
                </a:solidFill>
              </a:rPr>
              <a:t>PART 2: 	Complete Draft</a:t>
            </a:r>
          </a:p>
          <a:p>
            <a:pPr lvl="1">
              <a:buFont typeface="Wingdings" pitchFamily="2" charset="2"/>
              <a:buChar char="Ø"/>
              <a:tabLst>
                <a:tab pos="2330450" algn="l"/>
              </a:tabLst>
            </a:pPr>
            <a:r>
              <a:rPr lang="en-PH" b="1" dirty="0" smtClean="0">
                <a:solidFill>
                  <a:srgbClr val="C00000"/>
                </a:solidFill>
              </a:rPr>
              <a:t>PART 3:	Annotated Articles (3 to 4)</a:t>
            </a:r>
            <a:endParaRPr lang="en-PH" dirty="0" smtClean="0"/>
          </a:p>
          <a:p>
            <a:pPr lvl="1">
              <a:buFont typeface="Wingdings" pitchFamily="2" charset="2"/>
              <a:buChar char="Ø"/>
              <a:tabLst>
                <a:tab pos="2330450" algn="l"/>
              </a:tabLst>
            </a:pPr>
            <a:endParaRPr lang="en-PH" dirty="0" smtClean="0"/>
          </a:p>
          <a:p>
            <a:pPr>
              <a:buFont typeface="Wingdings" pitchFamily="2" charset="2"/>
              <a:buChar char="Ø"/>
              <a:tabLst>
                <a:tab pos="2330450" algn="l"/>
              </a:tabLst>
            </a:pPr>
            <a:endParaRPr lang="en-PH" dirty="0" smtClean="0"/>
          </a:p>
          <a:p>
            <a:pPr>
              <a:buFont typeface="Wingdings" pitchFamily="2" charset="2"/>
              <a:buChar char="Ø"/>
            </a:pPr>
            <a:endParaRPr lang="en-PH" dirty="0" smtClean="0"/>
          </a:p>
          <a:p>
            <a:pPr>
              <a:buFont typeface="Wingdings" pitchFamily="2" charset="2"/>
              <a:buChar char="Ø"/>
            </a:pPr>
            <a:endParaRPr lang="en-PH" dirty="0" smtClean="0"/>
          </a:p>
        </p:txBody>
      </p:sp>
    </p:spTree>
    <p:extLst>
      <p:ext uri="{BB962C8B-B14F-4D97-AF65-F5344CB8AC3E}">
        <p14:creationId xmlns:p14="http://schemas.microsoft.com/office/powerpoint/2010/main" val="102216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SAMPLE TOPIC DEVELOPMENT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</a:rPr>
              <a:t>Track / Strand: 		S.T.E.M.</a:t>
            </a:r>
            <a:endParaRPr lang="en-PH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General topic:		</a:t>
            </a:r>
            <a:r>
              <a:rPr lang="en-PH" dirty="0" smtClean="0">
                <a:solidFill>
                  <a:srgbClr val="7030A0"/>
                </a:solidFill>
              </a:rPr>
              <a:t>astrophysics</a:t>
            </a: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Specific topic:		</a:t>
            </a:r>
            <a:r>
              <a:rPr lang="en-PH" dirty="0" smtClean="0">
                <a:solidFill>
                  <a:srgbClr val="7030A0"/>
                </a:solidFill>
              </a:rPr>
              <a:t>space exploration and 					planetary engineering 					(</a:t>
            </a:r>
            <a:r>
              <a:rPr lang="en-PH" i="1" dirty="0" err="1" smtClean="0">
                <a:solidFill>
                  <a:srgbClr val="7030A0"/>
                </a:solidFill>
              </a:rPr>
              <a:t>terraformation</a:t>
            </a:r>
            <a:r>
              <a:rPr lang="en-PH" dirty="0" smtClean="0">
                <a:solidFill>
                  <a:srgbClr val="7030A0"/>
                </a:solidFill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Narrowed down topic question:</a:t>
            </a:r>
          </a:p>
          <a:p>
            <a:pPr marL="109728" indent="0" algn="ctr">
              <a:buNone/>
            </a:pPr>
            <a:r>
              <a:rPr lang="en-PH" i="1" dirty="0" smtClean="0">
                <a:solidFill>
                  <a:srgbClr val="FF6600"/>
                </a:solidFill>
              </a:rPr>
              <a:t>“Should space explorations such as that of </a:t>
            </a:r>
            <a:r>
              <a:rPr lang="en-PH" i="1" dirty="0" err="1" smtClean="0">
                <a:solidFill>
                  <a:srgbClr val="FF6600"/>
                </a:solidFill>
              </a:rPr>
              <a:t>Elon</a:t>
            </a:r>
            <a:r>
              <a:rPr lang="en-PH" i="1" dirty="0" smtClean="0">
                <a:solidFill>
                  <a:srgbClr val="FF6600"/>
                </a:solidFill>
              </a:rPr>
              <a:t> Musk’s </a:t>
            </a:r>
            <a:r>
              <a:rPr lang="en-PH" i="1" dirty="0" err="1" smtClean="0">
                <a:solidFill>
                  <a:srgbClr val="FF6600"/>
                </a:solidFill>
              </a:rPr>
              <a:t>SpaceX</a:t>
            </a:r>
            <a:r>
              <a:rPr lang="en-PH" i="1" dirty="0" smtClean="0">
                <a:solidFill>
                  <a:srgbClr val="FF6600"/>
                </a:solidFill>
              </a:rPr>
              <a:t> insist in establishing basis for engineering Mars as the next habitat for humanity?”</a:t>
            </a:r>
          </a:p>
          <a:p>
            <a:pPr>
              <a:buFont typeface="Wingdings" pitchFamily="2" charset="2"/>
              <a:buChar char="Ø"/>
            </a:pP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15132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SAMPLE TOPIC DEVELOPMENT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</a:rPr>
              <a:t>Track / Strand: 		S.T.E.M.</a:t>
            </a:r>
            <a:endParaRPr lang="en-PH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Narrowed down topic question:</a:t>
            </a:r>
          </a:p>
          <a:p>
            <a:pPr marL="109728" indent="0" algn="ctr">
              <a:buNone/>
            </a:pPr>
            <a:r>
              <a:rPr lang="en-PH" sz="2500" i="1" dirty="0" smtClean="0">
                <a:solidFill>
                  <a:srgbClr val="FF6600"/>
                </a:solidFill>
              </a:rPr>
              <a:t>“Should space explorations such as that of </a:t>
            </a:r>
            <a:r>
              <a:rPr lang="en-PH" sz="2500" i="1" dirty="0" err="1" smtClean="0">
                <a:solidFill>
                  <a:srgbClr val="FF6600"/>
                </a:solidFill>
              </a:rPr>
              <a:t>Elon</a:t>
            </a:r>
            <a:r>
              <a:rPr lang="en-PH" sz="2500" i="1" dirty="0" smtClean="0">
                <a:solidFill>
                  <a:srgbClr val="FF6600"/>
                </a:solidFill>
              </a:rPr>
              <a:t> Musk’s </a:t>
            </a:r>
            <a:r>
              <a:rPr lang="en-PH" sz="2500" i="1" dirty="0" err="1" smtClean="0">
                <a:solidFill>
                  <a:srgbClr val="FF6600"/>
                </a:solidFill>
              </a:rPr>
              <a:t>SpaceX</a:t>
            </a:r>
            <a:r>
              <a:rPr lang="en-PH" sz="2500" i="1" dirty="0" smtClean="0">
                <a:solidFill>
                  <a:srgbClr val="FF6600"/>
                </a:solidFill>
              </a:rPr>
              <a:t> insist in establishing basis for engineering Mars as the next habitat for humanity?”</a:t>
            </a:r>
          </a:p>
          <a:p>
            <a:pPr>
              <a:buFont typeface="Wingdings" pitchFamily="2" charset="2"/>
              <a:buChar char="Ø"/>
            </a:pPr>
            <a:endParaRPr lang="en-PH" sz="1300" dirty="0" smtClean="0"/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Narrowed </a:t>
            </a:r>
            <a:r>
              <a:rPr lang="en-PH" dirty="0"/>
              <a:t>down topic </a:t>
            </a:r>
            <a:r>
              <a:rPr lang="en-PH" dirty="0" smtClean="0"/>
              <a:t>statement:</a:t>
            </a:r>
            <a:endParaRPr lang="en-PH" dirty="0"/>
          </a:p>
          <a:p>
            <a:pPr marL="109728" indent="0" algn="ctr">
              <a:buNone/>
            </a:pPr>
            <a:r>
              <a:rPr lang="en-PH" sz="2500" i="1" dirty="0" smtClean="0">
                <a:solidFill>
                  <a:srgbClr val="7030A0"/>
                </a:solidFill>
              </a:rPr>
              <a:t>“In search of a new home: </a:t>
            </a:r>
            <a:r>
              <a:rPr lang="en-PH" sz="2500" i="1" dirty="0" err="1" smtClean="0">
                <a:solidFill>
                  <a:srgbClr val="7030A0"/>
                </a:solidFill>
              </a:rPr>
              <a:t>Elon</a:t>
            </a:r>
            <a:r>
              <a:rPr lang="en-PH" sz="2500" i="1" dirty="0" smtClean="0">
                <a:solidFill>
                  <a:srgbClr val="7030A0"/>
                </a:solidFill>
              </a:rPr>
              <a:t> Musk’s </a:t>
            </a:r>
            <a:r>
              <a:rPr lang="en-PH" sz="2500" i="1" dirty="0" err="1" smtClean="0">
                <a:solidFill>
                  <a:srgbClr val="7030A0"/>
                </a:solidFill>
              </a:rPr>
              <a:t>SpaceX</a:t>
            </a:r>
            <a:r>
              <a:rPr lang="en-PH" sz="2500" i="1" dirty="0" smtClean="0">
                <a:solidFill>
                  <a:srgbClr val="7030A0"/>
                </a:solidFill>
              </a:rPr>
              <a:t> and planetary engineering—Should it continue its pursuit of establishing Mars as humanity’s new home?”</a:t>
            </a:r>
          </a:p>
          <a:p>
            <a:pPr>
              <a:buFont typeface="Wingdings" pitchFamily="2" charset="2"/>
              <a:buChar char="Ø"/>
            </a:pP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17123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SAMPLE TOPIC DEVELOPMENT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</a:rPr>
              <a:t>Track / Strand: 		A.B.M.</a:t>
            </a:r>
            <a:endParaRPr lang="en-PH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General topic:		</a:t>
            </a:r>
            <a:r>
              <a:rPr lang="en-PH" dirty="0" smtClean="0">
                <a:solidFill>
                  <a:srgbClr val="7030A0"/>
                </a:solidFill>
              </a:rPr>
              <a:t>economics</a:t>
            </a: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Specific topic:		</a:t>
            </a:r>
            <a:r>
              <a:rPr lang="en-PH" dirty="0" smtClean="0">
                <a:solidFill>
                  <a:srgbClr val="7030A0"/>
                </a:solidFill>
              </a:rPr>
              <a:t>consumer behavior and 				purchasing power</a:t>
            </a: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Narrowed down topic question:</a:t>
            </a:r>
          </a:p>
          <a:p>
            <a:pPr marL="109728" indent="0" algn="ctr">
              <a:buNone/>
            </a:pPr>
            <a:r>
              <a:rPr lang="en-PH" i="1" dirty="0" smtClean="0">
                <a:solidFill>
                  <a:srgbClr val="FF6600"/>
                </a:solidFill>
              </a:rPr>
              <a:t>“With today’s challenging economic </a:t>
            </a:r>
            <a:r>
              <a:rPr lang="en-PH" i="1" dirty="0" smtClean="0">
                <a:solidFill>
                  <a:srgbClr val="FF6600"/>
                </a:solidFill>
              </a:rPr>
              <a:t>situation in the Philippines, are citizens able to manifest appropriate consumer behavior through responsible exercise of purchasing power?”</a:t>
            </a:r>
            <a:endParaRPr lang="en-PH" i="1" dirty="0" smtClean="0">
              <a:solidFill>
                <a:srgbClr val="FF6600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51782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b="1" dirty="0" smtClean="0">
                <a:solidFill>
                  <a:srgbClr val="0070C0"/>
                </a:solidFill>
              </a:rPr>
              <a:t>SAMPLE TOPIC DEVELOPMENT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</a:rPr>
              <a:t>Track / Strand: 		</a:t>
            </a:r>
            <a:r>
              <a:rPr lang="en-PH" sz="3600" b="1" dirty="0" smtClean="0">
                <a:solidFill>
                  <a:srgbClr val="FF0000"/>
                </a:solidFill>
                <a:latin typeface="Agency FB" pitchFamily="34" charset="0"/>
              </a:rPr>
              <a:t>A.B.M.</a:t>
            </a:r>
            <a:endParaRPr lang="en-PH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Narrowed down topic question:</a:t>
            </a:r>
          </a:p>
          <a:p>
            <a:pPr marL="109728" indent="0" algn="ctr">
              <a:buNone/>
            </a:pPr>
            <a:r>
              <a:rPr lang="en-PH" sz="2300" i="1" dirty="0" smtClean="0">
                <a:solidFill>
                  <a:srgbClr val="FF6600"/>
                </a:solidFill>
              </a:rPr>
              <a:t>“With today’s challenging economic situation in the </a:t>
            </a:r>
            <a:r>
              <a:rPr lang="en-PH" sz="2300" i="1" dirty="0">
                <a:solidFill>
                  <a:srgbClr val="FF6600"/>
                </a:solidFill>
              </a:rPr>
              <a:t>Philippines, are citizens able to manifest appropriate consumer behavior through responsible exercise of purchasing power?”</a:t>
            </a:r>
            <a:endParaRPr lang="en-PH" sz="2300" i="1" dirty="0" smtClean="0">
              <a:solidFill>
                <a:srgbClr val="FF6600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PH" sz="1300" dirty="0" smtClean="0"/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Narrowed </a:t>
            </a:r>
            <a:r>
              <a:rPr lang="en-PH" dirty="0"/>
              <a:t>down topic </a:t>
            </a:r>
            <a:r>
              <a:rPr lang="en-PH" dirty="0" smtClean="0"/>
              <a:t>statement:</a:t>
            </a:r>
            <a:endParaRPr lang="en-PH" dirty="0"/>
          </a:p>
          <a:p>
            <a:pPr marL="109728" indent="0" algn="ctr">
              <a:buNone/>
            </a:pPr>
            <a:r>
              <a:rPr lang="en-PH" sz="2300" i="1" dirty="0" smtClean="0">
                <a:solidFill>
                  <a:srgbClr val="7030A0"/>
                </a:solidFill>
              </a:rPr>
              <a:t>The Filipino’s consumer behavior and exercise of purchasing power amidst the country’s current econom</a:t>
            </a:r>
            <a:r>
              <a:rPr lang="en-PH" sz="2300" i="1" dirty="0" smtClean="0">
                <a:solidFill>
                  <a:srgbClr val="7030A0"/>
                </a:solidFill>
              </a:rPr>
              <a:t>ic situation</a:t>
            </a:r>
            <a:endParaRPr lang="en-PH" sz="2300" i="1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85810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PH" sz="3200" b="1" dirty="0" smtClean="0">
                <a:solidFill>
                  <a:srgbClr val="0070C0"/>
                </a:solidFill>
              </a:rPr>
              <a:t>Suggested Strategies </a:t>
            </a:r>
            <a:br>
              <a:rPr lang="en-PH" sz="3200" b="1" dirty="0" smtClean="0">
                <a:solidFill>
                  <a:srgbClr val="0070C0"/>
                </a:solidFill>
              </a:rPr>
            </a:br>
            <a:r>
              <a:rPr lang="en-PH" sz="3200" b="1" dirty="0" smtClean="0">
                <a:solidFill>
                  <a:srgbClr val="0070C0"/>
                </a:solidFill>
              </a:rPr>
              <a:t>for Topic Development</a:t>
            </a:r>
            <a:endParaRPr lang="en-PH" sz="32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dirty="0" smtClean="0">
                <a:solidFill>
                  <a:srgbClr val="FF6600"/>
                </a:solidFill>
              </a:rPr>
              <a:t>ESSENTIAL POINTS TO CONSIDER:</a:t>
            </a:r>
          </a:p>
          <a:p>
            <a:pPr marL="109728" indent="0">
              <a:buNone/>
            </a:pPr>
            <a:endParaRPr lang="en-PH" sz="2400" dirty="0" smtClean="0">
              <a:solidFill>
                <a:srgbClr val="FF66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PH" dirty="0" smtClean="0">
                <a:solidFill>
                  <a:srgbClr val="7030A0"/>
                </a:solidFill>
              </a:rPr>
              <a:t>The TOPIC STATEMENT becomes the complete and concise title for the complete article / written work.</a:t>
            </a:r>
          </a:p>
          <a:p>
            <a:pPr>
              <a:buFont typeface="Wingdings" pitchFamily="2" charset="2"/>
              <a:buChar char="Ø"/>
            </a:pPr>
            <a:endParaRPr lang="en-PH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PH" dirty="0" smtClean="0">
                <a:solidFill>
                  <a:srgbClr val="FF0000"/>
                </a:solidFill>
              </a:rPr>
              <a:t>Meanwhile, the entire article / written work must be able to answer the TOPIC QUESTION.</a:t>
            </a:r>
            <a:endParaRPr lang="en-PH" sz="2400" dirty="0" smtClean="0"/>
          </a:p>
          <a:p>
            <a:pPr>
              <a:buFont typeface="Wingdings" pitchFamily="2" charset="2"/>
              <a:buChar char="Ø"/>
            </a:pPr>
            <a:endParaRPr lang="en-PH" sz="2400" dirty="0"/>
          </a:p>
        </p:txBody>
      </p:sp>
    </p:spTree>
    <p:extLst>
      <p:ext uri="{BB962C8B-B14F-4D97-AF65-F5344CB8AC3E}">
        <p14:creationId xmlns:p14="http://schemas.microsoft.com/office/powerpoint/2010/main" val="237216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PH" sz="3200" b="1" dirty="0" smtClean="0">
                <a:solidFill>
                  <a:srgbClr val="0070C0"/>
                </a:solidFill>
              </a:rPr>
              <a:t>Suggested Strategies </a:t>
            </a:r>
            <a:br>
              <a:rPr lang="en-PH" sz="3200" b="1" dirty="0" smtClean="0">
                <a:solidFill>
                  <a:srgbClr val="0070C0"/>
                </a:solidFill>
              </a:rPr>
            </a:br>
            <a:r>
              <a:rPr lang="en-PH" sz="3200" b="1" dirty="0" smtClean="0">
                <a:solidFill>
                  <a:srgbClr val="0070C0"/>
                </a:solidFill>
              </a:rPr>
              <a:t>for Topic Development</a:t>
            </a:r>
            <a:endParaRPr lang="en-PH" sz="32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dirty="0">
                <a:solidFill>
                  <a:srgbClr val="FF6600"/>
                </a:solidFill>
              </a:rPr>
              <a:t>ESSENTIAL </a:t>
            </a:r>
            <a:r>
              <a:rPr lang="en-PH" dirty="0" smtClean="0">
                <a:solidFill>
                  <a:srgbClr val="FF6600"/>
                </a:solidFill>
              </a:rPr>
              <a:t>POINTS TO CONSIDER:</a:t>
            </a:r>
            <a:endParaRPr lang="en-PH" dirty="0">
              <a:solidFill>
                <a:srgbClr val="FF6600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PH" sz="2400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PH" dirty="0" smtClean="0">
                <a:solidFill>
                  <a:srgbClr val="FF0000"/>
                </a:solidFill>
              </a:rPr>
              <a:t>Topic </a:t>
            </a:r>
            <a:r>
              <a:rPr lang="en-PH" dirty="0" smtClean="0">
                <a:solidFill>
                  <a:srgbClr val="FF0000"/>
                </a:solidFill>
              </a:rPr>
              <a:t>question should be logically related to the specific topic or ideas.</a:t>
            </a:r>
          </a:p>
          <a:p>
            <a:pPr marL="109728" indent="0">
              <a:buNone/>
            </a:pPr>
            <a:endParaRPr lang="en-PH" sz="1050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Focus on the </a:t>
            </a:r>
            <a:r>
              <a:rPr lang="en-PH" i="1" dirty="0" smtClean="0">
                <a:solidFill>
                  <a:srgbClr val="0000FF"/>
                </a:solidFill>
              </a:rPr>
              <a:t>key words/ideas </a:t>
            </a:r>
            <a:r>
              <a:rPr lang="en-PH" dirty="0" smtClean="0"/>
              <a:t>in the topic question, and use them as basis in formulating the topic </a:t>
            </a:r>
            <a:r>
              <a:rPr lang="en-PH" dirty="0" smtClean="0"/>
              <a:t>statement</a:t>
            </a:r>
            <a:endParaRPr lang="en-PH" sz="2400" dirty="0" smtClean="0"/>
          </a:p>
          <a:p>
            <a:pPr>
              <a:buFont typeface="Wingdings" pitchFamily="2" charset="2"/>
              <a:buChar char="Ø"/>
            </a:pPr>
            <a:endParaRPr lang="en-PH" sz="2400" dirty="0"/>
          </a:p>
        </p:txBody>
      </p:sp>
    </p:spTree>
    <p:extLst>
      <p:ext uri="{BB962C8B-B14F-4D97-AF65-F5344CB8AC3E}">
        <p14:creationId xmlns:p14="http://schemas.microsoft.com/office/powerpoint/2010/main" val="417578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PH" sz="3200" b="1" dirty="0" smtClean="0">
                <a:solidFill>
                  <a:srgbClr val="0070C0"/>
                </a:solidFill>
              </a:rPr>
              <a:t>Suggested Strategies </a:t>
            </a:r>
            <a:br>
              <a:rPr lang="en-PH" sz="3200" b="1" dirty="0" smtClean="0">
                <a:solidFill>
                  <a:srgbClr val="0070C0"/>
                </a:solidFill>
              </a:rPr>
            </a:br>
            <a:r>
              <a:rPr lang="en-PH" sz="3200" b="1" dirty="0" smtClean="0">
                <a:solidFill>
                  <a:srgbClr val="0070C0"/>
                </a:solidFill>
              </a:rPr>
              <a:t>for Topic Development</a:t>
            </a:r>
            <a:endParaRPr lang="en-PH" sz="32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PH" dirty="0">
                <a:solidFill>
                  <a:srgbClr val="FF6600"/>
                </a:solidFill>
              </a:rPr>
              <a:t>ESSENTIAL </a:t>
            </a:r>
            <a:r>
              <a:rPr lang="en-PH" dirty="0" smtClean="0">
                <a:solidFill>
                  <a:srgbClr val="FF6600"/>
                </a:solidFill>
              </a:rPr>
              <a:t>POINTS TO CONSIDER:</a:t>
            </a:r>
            <a:endParaRPr lang="en-PH" dirty="0">
              <a:solidFill>
                <a:srgbClr val="FF6600"/>
              </a:solidFill>
            </a:endParaRPr>
          </a:p>
          <a:p>
            <a:pPr marL="109728" indent="0">
              <a:buNone/>
            </a:pPr>
            <a:endParaRPr lang="en-PH" sz="2400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PH" dirty="0" smtClean="0">
                <a:solidFill>
                  <a:srgbClr val="0070C0"/>
                </a:solidFill>
              </a:rPr>
              <a:t>Transform </a:t>
            </a:r>
            <a:r>
              <a:rPr lang="en-PH" dirty="0" smtClean="0">
                <a:solidFill>
                  <a:srgbClr val="0070C0"/>
                </a:solidFill>
              </a:rPr>
              <a:t>the topic question into a statement, ensuring that they key words/ideas are in specific and concrete terms.</a:t>
            </a:r>
          </a:p>
          <a:p>
            <a:pPr>
              <a:buFont typeface="Wingdings" pitchFamily="2" charset="2"/>
              <a:buChar char="Ø"/>
            </a:pPr>
            <a:endParaRPr lang="en-PH" sz="1050" dirty="0" smtClean="0"/>
          </a:p>
          <a:p>
            <a:pPr>
              <a:buFont typeface="Wingdings" pitchFamily="2" charset="2"/>
              <a:buChar char="Ø"/>
            </a:pPr>
            <a:r>
              <a:rPr lang="en-PH" dirty="0" smtClean="0"/>
              <a:t>The topic statement must be clear and concise (short but relevant and complete).</a:t>
            </a:r>
            <a:endParaRPr lang="en-PH" sz="2400" dirty="0" smtClean="0"/>
          </a:p>
          <a:p>
            <a:pPr>
              <a:buFont typeface="Wingdings" pitchFamily="2" charset="2"/>
              <a:buChar char="Ø"/>
            </a:pPr>
            <a:endParaRPr lang="en-PH" sz="2400" dirty="0"/>
          </a:p>
        </p:txBody>
      </p:sp>
    </p:spTree>
    <p:extLst>
      <p:ext uri="{BB962C8B-B14F-4D97-AF65-F5344CB8AC3E}">
        <p14:creationId xmlns:p14="http://schemas.microsoft.com/office/powerpoint/2010/main" val="360381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1308</TotalTime>
  <Words>527</Words>
  <Application>Microsoft Office PowerPoint</Application>
  <PresentationFormat>On-screen Show (4:3)</PresentationFormat>
  <Paragraphs>99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Urban</vt:lpstr>
      <vt:lpstr>PowerPoint Presentation</vt:lpstr>
      <vt:lpstr>Task Set 2: Building Arguments and Expressing Comparison-Contrast (Part 1 of 3)</vt:lpstr>
      <vt:lpstr>Your Reading Goals</vt:lpstr>
      <vt:lpstr>Your Writing Goals</vt:lpstr>
      <vt:lpstr>General Guidelines</vt:lpstr>
      <vt:lpstr>General Guidelines</vt:lpstr>
      <vt:lpstr>General Guidelines</vt:lpstr>
      <vt:lpstr>General Guidelines</vt:lpstr>
      <vt:lpstr>General Guidelines</vt:lpstr>
      <vt:lpstr>SAMPLE TOPIC DEVELOPMENT</vt:lpstr>
      <vt:lpstr>SAMPLE TOPIC DEVELOPMENT</vt:lpstr>
      <vt:lpstr>SAMPLE TOPIC DEVELOPMENT</vt:lpstr>
      <vt:lpstr>SAMPLE TOPIC DEVELOPMENT</vt:lpstr>
      <vt:lpstr>Suggested Strategies  for Topic Development</vt:lpstr>
      <vt:lpstr>Suggested Strategies  for Topic Development</vt:lpstr>
      <vt:lpstr>Suggested Strategies  for Topic Development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Task Set 2: Building Arguments and Expressing Comparison-Contrast </dc:title>
  <dc:creator>JMSS87</dc:creator>
  <cp:lastModifiedBy>JMSS87</cp:lastModifiedBy>
  <cp:revision>54</cp:revision>
  <dcterms:created xsi:type="dcterms:W3CDTF">2006-08-16T00:00:00Z</dcterms:created>
  <dcterms:modified xsi:type="dcterms:W3CDTF">2018-11-28T09:11:54Z</dcterms:modified>
</cp:coreProperties>
</file>