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5" r:id="rId2"/>
    <p:sldId id="256" r:id="rId3"/>
    <p:sldId id="291" r:id="rId4"/>
    <p:sldId id="259" r:id="rId5"/>
    <p:sldId id="284" r:id="rId6"/>
    <p:sldId id="285" r:id="rId7"/>
    <p:sldId id="287" r:id="rId8"/>
    <p:sldId id="273" r:id="rId9"/>
    <p:sldId id="276" r:id="rId10"/>
    <p:sldId id="277" r:id="rId11"/>
    <p:sldId id="278" r:id="rId12"/>
    <p:sldId id="292" r:id="rId13"/>
    <p:sldId id="293" r:id="rId14"/>
    <p:sldId id="294" r:id="rId15"/>
    <p:sldId id="295" r:id="rId16"/>
    <p:sldId id="260" r:id="rId17"/>
    <p:sldId id="279" r:id="rId18"/>
    <p:sldId id="280" r:id="rId19"/>
    <p:sldId id="281" r:id="rId20"/>
    <p:sldId id="296" r:id="rId21"/>
    <p:sldId id="297" r:id="rId22"/>
    <p:sldId id="298" r:id="rId23"/>
    <p:sldId id="282" r:id="rId24"/>
    <p:sldId id="283" r:id="rId25"/>
    <p:sldId id="289" r:id="rId26"/>
    <p:sldId id="290" r:id="rId27"/>
    <p:sldId id="288"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0000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4662" autoAdjust="0"/>
  </p:normalViewPr>
  <p:slideViewPr>
    <p:cSldViewPr>
      <p:cViewPr varScale="1">
        <p:scale>
          <a:sx n="66" d="100"/>
          <a:sy n="66" d="100"/>
        </p:scale>
        <p:origin x="-154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1D8BD707-D9CF-40AE-B4C6-C98DA3205C09}" type="datetimeFigureOut">
              <a:rPr lang="en-US" smtClean="0"/>
              <a:pPr/>
              <a:t>12/3/2018</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1D8BD707-D9CF-40AE-B4C6-C98DA3205C09}" type="datetimeFigureOut">
              <a:rPr lang="en-US" smtClean="0"/>
              <a:pPr/>
              <a:t>12/3/2018</a:t>
            </a:fld>
            <a:endParaRPr lang="en-US"/>
          </a:p>
        </p:txBody>
      </p:sp>
      <p:sp>
        <p:nvSpPr>
          <p:cNvPr id="27" name="Slide Number Placeholder 26"/>
          <p:cNvSpPr>
            <a:spLocks noGrp="1"/>
          </p:cNvSpPr>
          <p:nvPr>
            <p:ph type="sldNum" sz="quarter" idx="11"/>
          </p:nvPr>
        </p:nvSpPr>
        <p:spPr/>
        <p:txBody>
          <a:bodyPr rtlCol="0"/>
          <a:lstStyle/>
          <a:p>
            <a:fld id="{B6F15528-21DE-4FAA-801E-634DDDAF4B2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1D8BD707-D9CF-40AE-B4C6-C98DA3205C09}" type="datetimeFigureOut">
              <a:rPr lang="en-US" smtClean="0"/>
              <a:pPr/>
              <a:t>12/3/2018</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1D8BD707-D9CF-40AE-B4C6-C98DA3205C09}" type="datetimeFigureOut">
              <a:rPr lang="en-US" smtClean="0"/>
              <a:pPr/>
              <a:t>12/3/2018</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owl.purdue.edu/owl/purdue_owl.htm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PH"/>
          </a:p>
        </p:txBody>
      </p:sp>
      <p:sp>
        <p:nvSpPr>
          <p:cNvPr id="3" name="Subtitle 2"/>
          <p:cNvSpPr>
            <a:spLocks noGrp="1"/>
          </p:cNvSpPr>
          <p:nvPr>
            <p:ph type="subTitle" idx="1"/>
          </p:nvPr>
        </p:nvSpPr>
        <p:spPr/>
        <p:txBody>
          <a:bodyPr/>
          <a:lstStyle/>
          <a:p>
            <a:endParaRPr lang="en-PH"/>
          </a:p>
        </p:txBody>
      </p:sp>
    </p:spTree>
    <p:extLst>
      <p:ext uri="{BB962C8B-B14F-4D97-AF65-F5344CB8AC3E}">
        <p14:creationId xmlns:p14="http://schemas.microsoft.com/office/powerpoint/2010/main" val="3490693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0"/>
            <a:ext cx="8458200" cy="1470025"/>
          </a:xfrm>
        </p:spPr>
        <p:txBody>
          <a:bodyPr>
            <a:normAutofit fontScale="90000"/>
          </a:bodyPr>
          <a:lstStyle/>
          <a:p>
            <a:r>
              <a:rPr lang="en-PH" dirty="0" smtClean="0">
                <a:solidFill>
                  <a:srgbClr val="00B0F0"/>
                </a:solidFill>
              </a:rPr>
              <a:t>Task Set 2:</a:t>
            </a:r>
            <a:br>
              <a:rPr lang="en-PH" dirty="0" smtClean="0">
                <a:solidFill>
                  <a:srgbClr val="00B0F0"/>
                </a:solidFill>
              </a:rPr>
            </a:br>
            <a:r>
              <a:rPr lang="en-PH" sz="6000" b="1" dirty="0" smtClean="0">
                <a:latin typeface="Agency FB" pitchFamily="34" charset="0"/>
              </a:rPr>
              <a:t>Building </a:t>
            </a:r>
            <a:r>
              <a:rPr lang="en-PH" sz="6000" b="1" dirty="0" smtClean="0">
                <a:solidFill>
                  <a:srgbClr val="FFC000"/>
                </a:solidFill>
                <a:latin typeface="Agency FB" pitchFamily="34" charset="0"/>
              </a:rPr>
              <a:t>Arguments </a:t>
            </a:r>
            <a:r>
              <a:rPr lang="en-PH" sz="6000" b="1" dirty="0" smtClean="0">
                <a:latin typeface="Agency FB" pitchFamily="34" charset="0"/>
              </a:rPr>
              <a:t>and Expressing </a:t>
            </a:r>
            <a:r>
              <a:rPr lang="en-PH" sz="6000" b="1" dirty="0" smtClean="0">
                <a:solidFill>
                  <a:srgbClr val="FFC000"/>
                </a:solidFill>
                <a:latin typeface="Agency FB" pitchFamily="34" charset="0"/>
              </a:rPr>
              <a:t>Comparison-Contrast </a:t>
            </a:r>
            <a:r>
              <a:rPr lang="en-PH" sz="4900" b="1" dirty="0" smtClean="0">
                <a:solidFill>
                  <a:schemeClr val="bg2">
                    <a:lumMod val="75000"/>
                  </a:schemeClr>
                </a:solidFill>
                <a:latin typeface="Agency FB" pitchFamily="34" charset="0"/>
              </a:rPr>
              <a:t>(Part 2 of 3)</a:t>
            </a:r>
            <a:endParaRPr lang="en-PH" sz="6000" b="1" dirty="0">
              <a:solidFill>
                <a:schemeClr val="bg2">
                  <a:lumMod val="75000"/>
                </a:schemeClr>
              </a:solidFill>
              <a:latin typeface="Agency FB" pitchFamily="34" charset="0"/>
            </a:endParaRPr>
          </a:p>
        </p:txBody>
      </p:sp>
      <p:sp>
        <p:nvSpPr>
          <p:cNvPr id="3" name="Subtitle 2"/>
          <p:cNvSpPr>
            <a:spLocks noGrp="1"/>
          </p:cNvSpPr>
          <p:nvPr>
            <p:ph type="subTitle" idx="1"/>
          </p:nvPr>
        </p:nvSpPr>
        <p:spPr>
          <a:xfrm>
            <a:off x="457200" y="4038600"/>
            <a:ext cx="5486400" cy="1981200"/>
          </a:xfrm>
        </p:spPr>
        <p:txBody>
          <a:bodyPr>
            <a:normAutofit/>
          </a:bodyPr>
          <a:lstStyle/>
          <a:p>
            <a:r>
              <a:rPr lang="en-PH" b="1" dirty="0" smtClean="0"/>
              <a:t>Grade 11 Reading and Writing </a:t>
            </a:r>
          </a:p>
          <a:p>
            <a:r>
              <a:rPr lang="en-PH" b="1" dirty="0" smtClean="0"/>
              <a:t>November 29, 2018 ~</a:t>
            </a:r>
          </a:p>
          <a:p>
            <a:endParaRPr lang="en-PH" b="1" dirty="0">
              <a:solidFill>
                <a:srgbClr val="7030A0"/>
              </a:solidFill>
            </a:endParaRPr>
          </a:p>
          <a:p>
            <a:r>
              <a:rPr lang="en-PH" sz="3900" b="1" dirty="0" smtClean="0">
                <a:solidFill>
                  <a:srgbClr val="7030A0"/>
                </a:solidFill>
                <a:latin typeface="Agency FB" pitchFamily="34" charset="0"/>
              </a:rPr>
              <a:t>Writing Guidelines and Steps</a:t>
            </a:r>
            <a:endParaRPr lang="en-PH" sz="3900" b="1" dirty="0">
              <a:solidFill>
                <a:srgbClr val="7030A0"/>
              </a:solidFill>
              <a:latin typeface="Agency FB" pitchFamily="34" charset="0"/>
            </a:endParaRPr>
          </a:p>
        </p:txBody>
      </p:sp>
    </p:spTree>
    <p:extLst>
      <p:ext uri="{BB962C8B-B14F-4D97-AF65-F5344CB8AC3E}">
        <p14:creationId xmlns:p14="http://schemas.microsoft.com/office/powerpoint/2010/main" val="40970816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A few reminders…</a:t>
            </a:r>
            <a:endParaRPr lang="en-PH" b="1" dirty="0">
              <a:solidFill>
                <a:srgbClr val="0070C0"/>
              </a:solidFill>
            </a:endParaRPr>
          </a:p>
        </p:txBody>
      </p:sp>
      <p:sp>
        <p:nvSpPr>
          <p:cNvPr id="3" name="Content Placeholder 2"/>
          <p:cNvSpPr>
            <a:spLocks noGrp="1"/>
          </p:cNvSpPr>
          <p:nvPr>
            <p:ph idx="1"/>
          </p:nvPr>
        </p:nvSpPr>
        <p:spPr>
          <a:xfrm>
            <a:off x="457200" y="2057400"/>
            <a:ext cx="8229600" cy="4325112"/>
          </a:xfrm>
        </p:spPr>
        <p:txBody>
          <a:bodyPr>
            <a:normAutofit lnSpcReduction="10000"/>
          </a:bodyPr>
          <a:lstStyle/>
          <a:p>
            <a:pPr marL="109728" indent="0">
              <a:buNone/>
            </a:pPr>
            <a:r>
              <a:rPr lang="en-PH" sz="3000" b="1" dirty="0" smtClean="0">
                <a:solidFill>
                  <a:srgbClr val="FF0000"/>
                </a:solidFill>
                <a:latin typeface="Agency FB" pitchFamily="34" charset="0"/>
              </a:rPr>
              <a:t>Please be reminded of the following:</a:t>
            </a:r>
            <a:endParaRPr lang="en-PH" sz="3000" b="1" dirty="0" smtClean="0">
              <a:solidFill>
                <a:srgbClr val="7030A0"/>
              </a:solidFill>
              <a:latin typeface="Agency FB" pitchFamily="34" charset="0"/>
            </a:endParaRPr>
          </a:p>
          <a:p>
            <a:pPr marL="109728" indent="0">
              <a:buNone/>
            </a:pPr>
            <a:endParaRPr lang="en-PH" sz="1400" dirty="0" smtClean="0"/>
          </a:p>
          <a:p>
            <a:pPr>
              <a:buFont typeface="Wingdings" pitchFamily="2" charset="2"/>
              <a:buChar char="Ø"/>
            </a:pPr>
            <a:r>
              <a:rPr lang="en-PH" sz="2400" dirty="0" smtClean="0"/>
              <a:t>This second installment of the learning guide is particularly for the Introduction and Discussion portions.</a:t>
            </a:r>
          </a:p>
          <a:p>
            <a:pPr>
              <a:buFont typeface="Wingdings" pitchFamily="2" charset="2"/>
              <a:buChar char="Ø"/>
            </a:pPr>
            <a:endParaRPr lang="en-PH" sz="1400" dirty="0"/>
          </a:p>
          <a:p>
            <a:pPr>
              <a:buFont typeface="Wingdings" pitchFamily="2" charset="2"/>
              <a:buChar char="Ø"/>
            </a:pPr>
            <a:r>
              <a:rPr lang="en-PH" sz="2400" dirty="0" smtClean="0"/>
              <a:t>Follow both the general and specific guidelines, particularly for the discussion portion (i.e. Counterclaims).</a:t>
            </a:r>
          </a:p>
          <a:p>
            <a:pPr>
              <a:buFont typeface="Wingdings" pitchFamily="2" charset="2"/>
              <a:buChar char="Ø"/>
            </a:pPr>
            <a:endParaRPr lang="en-PH" sz="1400" dirty="0"/>
          </a:p>
          <a:p>
            <a:pPr>
              <a:buFont typeface="Wingdings" pitchFamily="2" charset="2"/>
              <a:buChar char="Ø"/>
            </a:pPr>
            <a:r>
              <a:rPr lang="en-PH" sz="2400" dirty="0" smtClean="0"/>
              <a:t>You may look up additional explanations or examples </a:t>
            </a:r>
            <a:r>
              <a:rPr lang="en-PH" sz="2400" dirty="0"/>
              <a:t>on </a:t>
            </a:r>
            <a:r>
              <a:rPr lang="en-PH" sz="2400" dirty="0">
                <a:ln>
                  <a:solidFill>
                    <a:sysClr val="windowText" lastClr="000000"/>
                  </a:solidFill>
                </a:ln>
                <a:solidFill>
                  <a:schemeClr val="tx2">
                    <a:lumMod val="60000"/>
                    <a:lumOff val="40000"/>
                  </a:schemeClr>
                </a:solidFill>
                <a:hlinkClick r:id="rId2"/>
              </a:rPr>
              <a:t>https://</a:t>
            </a:r>
            <a:r>
              <a:rPr lang="en-PH" sz="2400" dirty="0" smtClean="0">
                <a:ln>
                  <a:solidFill>
                    <a:sysClr val="windowText" lastClr="000000"/>
                  </a:solidFill>
                </a:ln>
                <a:solidFill>
                  <a:schemeClr val="tx2">
                    <a:lumMod val="60000"/>
                    <a:lumOff val="40000"/>
                  </a:schemeClr>
                </a:solidFill>
                <a:hlinkClick r:id="rId2"/>
              </a:rPr>
              <a:t>owl.purdue.edu/owl/purdue_owl.html</a:t>
            </a:r>
            <a:r>
              <a:rPr lang="en-PH" sz="2400" dirty="0" smtClean="0">
                <a:ln>
                  <a:solidFill>
                    <a:sysClr val="windowText" lastClr="000000"/>
                  </a:solidFill>
                </a:ln>
                <a:solidFill>
                  <a:schemeClr val="tx2">
                    <a:lumMod val="60000"/>
                    <a:lumOff val="40000"/>
                  </a:schemeClr>
                </a:solidFill>
              </a:rPr>
              <a:t> </a:t>
            </a:r>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320213266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A closer look into the format…</a:t>
            </a:r>
            <a:endParaRPr lang="en-PH" b="1" dirty="0">
              <a:solidFill>
                <a:srgbClr val="0070C0"/>
              </a:solidFill>
            </a:endParaRPr>
          </a:p>
        </p:txBody>
      </p:sp>
      <p:sp>
        <p:nvSpPr>
          <p:cNvPr id="3" name="Content Placeholder 2"/>
          <p:cNvSpPr>
            <a:spLocks noGrp="1"/>
          </p:cNvSpPr>
          <p:nvPr>
            <p:ph idx="1"/>
          </p:nvPr>
        </p:nvSpPr>
        <p:spPr>
          <a:xfrm>
            <a:off x="457200" y="2057400"/>
            <a:ext cx="8229600" cy="4325112"/>
          </a:xfrm>
        </p:spPr>
        <p:txBody>
          <a:bodyPr>
            <a:normAutofit fontScale="92500"/>
          </a:bodyPr>
          <a:lstStyle/>
          <a:p>
            <a:pPr marL="109728" indent="0">
              <a:buNone/>
            </a:pPr>
            <a:r>
              <a:rPr lang="en-PH" sz="3000" b="1" dirty="0" smtClean="0">
                <a:solidFill>
                  <a:srgbClr val="FF0000"/>
                </a:solidFill>
                <a:latin typeface="Agency FB" pitchFamily="34" charset="0"/>
              </a:rPr>
              <a:t>The Standard I-B-C (Introduction, Body and Conclusion) Format is used. Take note of the following:</a:t>
            </a:r>
            <a:endParaRPr lang="en-PH" sz="3000" b="1" dirty="0" smtClean="0">
              <a:solidFill>
                <a:srgbClr val="7030A0"/>
              </a:solidFill>
              <a:latin typeface="Agency FB" pitchFamily="34" charset="0"/>
            </a:endParaRPr>
          </a:p>
          <a:p>
            <a:pPr marL="109728" indent="0">
              <a:buNone/>
            </a:pPr>
            <a:endParaRPr lang="en-PH" sz="1500" dirty="0" smtClean="0"/>
          </a:p>
          <a:p>
            <a:pPr>
              <a:buFont typeface="Wingdings" pitchFamily="2" charset="2"/>
              <a:buChar char="Ø"/>
            </a:pPr>
            <a:r>
              <a:rPr lang="en-PH" sz="2400" dirty="0" smtClean="0"/>
              <a:t>The </a:t>
            </a:r>
            <a:r>
              <a:rPr lang="en-PH" sz="2400" b="1" dirty="0" smtClean="0">
                <a:solidFill>
                  <a:srgbClr val="0000FF"/>
                </a:solidFill>
              </a:rPr>
              <a:t>INTRODUCTION</a:t>
            </a:r>
            <a:r>
              <a:rPr lang="en-PH" sz="2400" dirty="0" smtClean="0"/>
              <a:t> includes the </a:t>
            </a:r>
            <a:r>
              <a:rPr lang="en-PH" sz="2400" b="1" dirty="0" smtClean="0">
                <a:solidFill>
                  <a:srgbClr val="FF6600"/>
                </a:solidFill>
              </a:rPr>
              <a:t>Hook</a:t>
            </a:r>
            <a:r>
              <a:rPr lang="en-PH" sz="2400" dirty="0" smtClean="0"/>
              <a:t>, </a:t>
            </a:r>
            <a:r>
              <a:rPr lang="en-PH" sz="2400" b="1" dirty="0" smtClean="0">
                <a:solidFill>
                  <a:srgbClr val="FF6600"/>
                </a:solidFill>
              </a:rPr>
              <a:t>Background</a:t>
            </a:r>
            <a:r>
              <a:rPr lang="en-PH" sz="2400" dirty="0" smtClean="0"/>
              <a:t>, </a:t>
            </a:r>
            <a:r>
              <a:rPr lang="en-PH" sz="2400" b="1" dirty="0" smtClean="0">
                <a:solidFill>
                  <a:srgbClr val="FF6600"/>
                </a:solidFill>
              </a:rPr>
              <a:t>Overview</a:t>
            </a:r>
            <a:r>
              <a:rPr lang="en-PH" sz="2400" dirty="0" smtClean="0">
                <a:solidFill>
                  <a:srgbClr val="FF6600"/>
                </a:solidFill>
              </a:rPr>
              <a:t> </a:t>
            </a:r>
            <a:r>
              <a:rPr lang="en-PH" sz="2400" dirty="0" smtClean="0"/>
              <a:t>and </a:t>
            </a:r>
            <a:r>
              <a:rPr lang="en-PH" sz="2400" b="1" dirty="0" smtClean="0">
                <a:solidFill>
                  <a:srgbClr val="FF6600"/>
                </a:solidFill>
              </a:rPr>
              <a:t>Thesis</a:t>
            </a:r>
            <a:r>
              <a:rPr lang="en-PH" sz="2400" dirty="0" smtClean="0">
                <a:solidFill>
                  <a:srgbClr val="FF6600"/>
                </a:solidFill>
              </a:rPr>
              <a:t> </a:t>
            </a:r>
            <a:r>
              <a:rPr lang="en-PH" sz="2400" b="1" dirty="0" smtClean="0">
                <a:solidFill>
                  <a:srgbClr val="FF6600"/>
                </a:solidFill>
              </a:rPr>
              <a:t>Statement.</a:t>
            </a:r>
            <a:br>
              <a:rPr lang="en-PH" sz="2400" b="1" dirty="0" smtClean="0">
                <a:solidFill>
                  <a:srgbClr val="FF6600"/>
                </a:solidFill>
              </a:rPr>
            </a:br>
            <a:endParaRPr lang="en-PH" sz="1500" b="1" dirty="0" smtClean="0">
              <a:solidFill>
                <a:srgbClr val="FF6600"/>
              </a:solidFill>
            </a:endParaRPr>
          </a:p>
          <a:p>
            <a:pPr>
              <a:buFont typeface="Wingdings" pitchFamily="2" charset="2"/>
              <a:buChar char="Ø"/>
            </a:pPr>
            <a:r>
              <a:rPr lang="en-PH" sz="2400" dirty="0"/>
              <a:t>The </a:t>
            </a:r>
            <a:r>
              <a:rPr lang="en-PH" sz="2400" b="1" dirty="0" smtClean="0">
                <a:solidFill>
                  <a:srgbClr val="0000FF"/>
                </a:solidFill>
              </a:rPr>
              <a:t>DISCUSSION </a:t>
            </a:r>
            <a:r>
              <a:rPr lang="en-PH" sz="2400" dirty="0" smtClean="0"/>
              <a:t>includes </a:t>
            </a:r>
            <a:r>
              <a:rPr lang="en-PH" sz="2400" dirty="0"/>
              <a:t>the </a:t>
            </a:r>
            <a:r>
              <a:rPr lang="en-PH" sz="2400" b="1" dirty="0" smtClean="0">
                <a:solidFill>
                  <a:srgbClr val="FF6600"/>
                </a:solidFill>
              </a:rPr>
              <a:t>Topic Statements</a:t>
            </a:r>
            <a:r>
              <a:rPr lang="en-PH" sz="2400" dirty="0" smtClean="0"/>
              <a:t>, </a:t>
            </a:r>
            <a:r>
              <a:rPr lang="en-PH" sz="2400" b="1" dirty="0" smtClean="0">
                <a:solidFill>
                  <a:srgbClr val="FF6600"/>
                </a:solidFill>
              </a:rPr>
              <a:t>Elaboration (support details)</a:t>
            </a:r>
            <a:r>
              <a:rPr lang="en-PH" sz="2400" dirty="0" smtClean="0">
                <a:solidFill>
                  <a:srgbClr val="FF6600"/>
                </a:solidFill>
              </a:rPr>
              <a:t> </a:t>
            </a:r>
            <a:r>
              <a:rPr lang="en-PH" sz="2400" dirty="0"/>
              <a:t>and </a:t>
            </a:r>
            <a:r>
              <a:rPr lang="en-PH" sz="2400" b="1" dirty="0" smtClean="0">
                <a:solidFill>
                  <a:srgbClr val="FF6600"/>
                </a:solidFill>
              </a:rPr>
              <a:t>Closing (wrap-up).</a:t>
            </a:r>
            <a:endParaRPr lang="en-PH" sz="2200" b="1" i="1" dirty="0" smtClean="0">
              <a:solidFill>
                <a:schemeClr val="tx1"/>
              </a:solidFill>
            </a:endParaRPr>
          </a:p>
          <a:p>
            <a:pPr>
              <a:buFont typeface="Wingdings" pitchFamily="2" charset="2"/>
              <a:buChar char="Ø"/>
            </a:pPr>
            <a:endParaRPr lang="en-PH" sz="1500" dirty="0" smtClean="0"/>
          </a:p>
          <a:p>
            <a:pPr>
              <a:buFont typeface="Wingdings" pitchFamily="2" charset="2"/>
              <a:buChar char="Ø"/>
            </a:pPr>
            <a:r>
              <a:rPr lang="en-PH" sz="2400" dirty="0"/>
              <a:t>The </a:t>
            </a:r>
            <a:r>
              <a:rPr lang="en-PH" sz="2400" b="1" dirty="0" smtClean="0">
                <a:solidFill>
                  <a:srgbClr val="0000FF"/>
                </a:solidFill>
              </a:rPr>
              <a:t>CONCLUSION </a:t>
            </a:r>
            <a:r>
              <a:rPr lang="en-PH" sz="2400" dirty="0" smtClean="0"/>
              <a:t>contains the </a:t>
            </a:r>
            <a:r>
              <a:rPr lang="en-PH" sz="2400" b="1" dirty="0" smtClean="0">
                <a:solidFill>
                  <a:srgbClr val="FF6600"/>
                </a:solidFill>
              </a:rPr>
              <a:t>Summary of Discussion</a:t>
            </a:r>
            <a:r>
              <a:rPr lang="en-PH" sz="2400" dirty="0" smtClean="0"/>
              <a:t>, </a:t>
            </a:r>
            <a:r>
              <a:rPr lang="en-PH" sz="2400" b="1" dirty="0" smtClean="0">
                <a:solidFill>
                  <a:srgbClr val="FF6600"/>
                </a:solidFill>
              </a:rPr>
              <a:t>Restatement of the </a:t>
            </a:r>
            <a:r>
              <a:rPr lang="en-PH" sz="2400" b="1" dirty="0" err="1" smtClean="0">
                <a:solidFill>
                  <a:srgbClr val="FF6600"/>
                </a:solidFill>
              </a:rPr>
              <a:t>Theis</a:t>
            </a:r>
            <a:r>
              <a:rPr lang="en-PH" sz="2400" b="1" dirty="0" smtClean="0">
                <a:solidFill>
                  <a:srgbClr val="FF6600"/>
                </a:solidFill>
              </a:rPr>
              <a:t> </a:t>
            </a:r>
            <a:r>
              <a:rPr lang="en-PH" sz="2400" dirty="0" smtClean="0"/>
              <a:t>and </a:t>
            </a:r>
            <a:r>
              <a:rPr lang="en-PH" sz="2400" b="1" dirty="0" smtClean="0">
                <a:solidFill>
                  <a:srgbClr val="FF6600"/>
                </a:solidFill>
              </a:rPr>
              <a:t>Recommendations.</a:t>
            </a:r>
            <a:endParaRPr lang="en-PH" sz="24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18150795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Overall Structure</a:t>
            </a:r>
            <a:endParaRPr lang="en-PH" b="1" dirty="0">
              <a:solidFill>
                <a:srgbClr val="0070C0"/>
              </a:solidFill>
            </a:endParaRPr>
          </a:p>
        </p:txBody>
      </p:sp>
      <p:sp>
        <p:nvSpPr>
          <p:cNvPr id="3" name="Content Placeholder 2"/>
          <p:cNvSpPr>
            <a:spLocks noGrp="1"/>
          </p:cNvSpPr>
          <p:nvPr>
            <p:ph idx="1"/>
          </p:nvPr>
        </p:nvSpPr>
        <p:spPr>
          <a:xfrm>
            <a:off x="457200" y="2057400"/>
            <a:ext cx="8229600" cy="4325112"/>
          </a:xfrm>
        </p:spPr>
        <p:txBody>
          <a:bodyPr>
            <a:normAutofit/>
          </a:bodyPr>
          <a:lstStyle/>
          <a:p>
            <a:pPr marL="109728" indent="0">
              <a:buNone/>
            </a:pPr>
            <a:r>
              <a:rPr lang="en-PH" sz="3000" b="1" dirty="0" smtClean="0">
                <a:solidFill>
                  <a:srgbClr val="FF0000"/>
                </a:solidFill>
                <a:latin typeface="Agency FB" pitchFamily="34" charset="0"/>
              </a:rPr>
              <a:t>Take note of the general flow:</a:t>
            </a:r>
            <a:endParaRPr lang="en-PH" sz="3000" b="1" dirty="0" smtClean="0">
              <a:solidFill>
                <a:srgbClr val="7030A0"/>
              </a:solidFill>
              <a:latin typeface="Agency FB" pitchFamily="34" charset="0"/>
            </a:endParaRPr>
          </a:p>
          <a:p>
            <a:pPr marL="109728" indent="0">
              <a:buNone/>
            </a:pPr>
            <a:endParaRPr lang="en-PH" sz="1500" dirty="0" smtClean="0"/>
          </a:p>
          <a:p>
            <a:pPr marL="109728" indent="0">
              <a:buNone/>
            </a:pPr>
            <a:r>
              <a:rPr lang="en-PH" sz="3200" b="1" dirty="0" smtClean="0">
                <a:solidFill>
                  <a:srgbClr val="0000FF"/>
                </a:solidFill>
              </a:rPr>
              <a:t>First part: INTRODUCTION</a:t>
            </a:r>
            <a:r>
              <a:rPr lang="en-PH" sz="3200" dirty="0" smtClean="0"/>
              <a:t> </a:t>
            </a:r>
          </a:p>
          <a:p>
            <a:pPr lvl="1">
              <a:buFont typeface="Wingdings" pitchFamily="2" charset="2"/>
              <a:buChar char="Ø"/>
            </a:pPr>
            <a:r>
              <a:rPr lang="en-PH" sz="2800" b="1" dirty="0" smtClean="0">
                <a:solidFill>
                  <a:srgbClr val="FF6600"/>
                </a:solidFill>
              </a:rPr>
              <a:t>Hook				</a:t>
            </a:r>
            <a:r>
              <a:rPr lang="en-PH" sz="2400" dirty="0" smtClean="0">
                <a:solidFill>
                  <a:schemeClr val="tx1"/>
                </a:solidFill>
              </a:rPr>
              <a:t>(Opening)</a:t>
            </a:r>
            <a:endParaRPr lang="en-PH" sz="2800" dirty="0" smtClean="0">
              <a:solidFill>
                <a:schemeClr val="tx1"/>
              </a:solidFill>
            </a:endParaRPr>
          </a:p>
          <a:p>
            <a:pPr lvl="1">
              <a:buFont typeface="Wingdings" pitchFamily="2" charset="2"/>
              <a:buChar char="Ø"/>
            </a:pPr>
            <a:r>
              <a:rPr lang="en-PH" sz="2800" b="1" dirty="0" smtClean="0">
                <a:solidFill>
                  <a:srgbClr val="FF6600"/>
                </a:solidFill>
              </a:rPr>
              <a:t>Background		</a:t>
            </a:r>
            <a:r>
              <a:rPr lang="en-PH" sz="2400" dirty="0" smtClean="0">
                <a:solidFill>
                  <a:schemeClr val="tx1"/>
                </a:solidFill>
              </a:rPr>
              <a:t>(General information)</a:t>
            </a:r>
            <a:endParaRPr lang="en-PH" sz="2800" dirty="0" smtClean="0">
              <a:solidFill>
                <a:schemeClr val="tx1"/>
              </a:solidFill>
            </a:endParaRPr>
          </a:p>
          <a:p>
            <a:pPr lvl="1">
              <a:buFont typeface="Wingdings" pitchFamily="2" charset="2"/>
              <a:buChar char="Ø"/>
            </a:pPr>
            <a:r>
              <a:rPr lang="en-PH" sz="2800" b="1" dirty="0" smtClean="0">
                <a:solidFill>
                  <a:srgbClr val="FF6600"/>
                </a:solidFill>
              </a:rPr>
              <a:t>Overview			</a:t>
            </a:r>
            <a:r>
              <a:rPr lang="en-PH" sz="2400" dirty="0" smtClean="0">
                <a:solidFill>
                  <a:schemeClr val="tx1"/>
                </a:solidFill>
              </a:rPr>
              <a:t>(Significance)</a:t>
            </a:r>
            <a:endParaRPr lang="en-PH" sz="2800" dirty="0" smtClean="0"/>
          </a:p>
          <a:p>
            <a:pPr lvl="1">
              <a:buFont typeface="Wingdings" pitchFamily="2" charset="2"/>
              <a:buChar char="Ø"/>
            </a:pPr>
            <a:r>
              <a:rPr lang="en-PH" sz="2800" b="1" dirty="0" smtClean="0">
                <a:solidFill>
                  <a:srgbClr val="FF6600"/>
                </a:solidFill>
              </a:rPr>
              <a:t>Thesis</a:t>
            </a:r>
            <a:r>
              <a:rPr lang="en-PH" sz="2800" dirty="0" smtClean="0">
                <a:solidFill>
                  <a:srgbClr val="FF6600"/>
                </a:solidFill>
              </a:rPr>
              <a:t> </a:t>
            </a:r>
            <a:r>
              <a:rPr lang="en-PH" sz="2800" b="1" dirty="0" smtClean="0">
                <a:solidFill>
                  <a:srgbClr val="FF6600"/>
                </a:solidFill>
              </a:rPr>
              <a:t>Statement	</a:t>
            </a:r>
            <a:r>
              <a:rPr lang="en-PH" sz="2400" dirty="0" smtClean="0">
                <a:solidFill>
                  <a:schemeClr val="tx1"/>
                </a:solidFill>
              </a:rPr>
              <a:t>(Main claim)</a:t>
            </a:r>
            <a:endParaRPr lang="en-PH" sz="2000" dirty="0" smtClean="0"/>
          </a:p>
          <a:p>
            <a:pPr>
              <a:buFont typeface="Wingdings" pitchFamily="2" charset="2"/>
              <a:buChar char="Ø"/>
            </a:pPr>
            <a:endParaRPr lang="en-PH" sz="2400" dirty="0" smtClean="0"/>
          </a:p>
        </p:txBody>
      </p:sp>
    </p:spTree>
    <p:extLst>
      <p:ext uri="{BB962C8B-B14F-4D97-AF65-F5344CB8AC3E}">
        <p14:creationId xmlns:p14="http://schemas.microsoft.com/office/powerpoint/2010/main" val="15192249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Overall Structure</a:t>
            </a:r>
            <a:endParaRPr lang="en-PH" b="1" dirty="0">
              <a:solidFill>
                <a:srgbClr val="0070C0"/>
              </a:solidFill>
            </a:endParaRPr>
          </a:p>
        </p:txBody>
      </p:sp>
      <p:sp>
        <p:nvSpPr>
          <p:cNvPr id="3" name="Content Placeholder 2"/>
          <p:cNvSpPr>
            <a:spLocks noGrp="1"/>
          </p:cNvSpPr>
          <p:nvPr>
            <p:ph idx="1"/>
          </p:nvPr>
        </p:nvSpPr>
        <p:spPr>
          <a:xfrm>
            <a:off x="457200" y="2057400"/>
            <a:ext cx="8229600" cy="4325112"/>
          </a:xfrm>
        </p:spPr>
        <p:txBody>
          <a:bodyPr>
            <a:normAutofit/>
          </a:bodyPr>
          <a:lstStyle/>
          <a:p>
            <a:pPr marL="109728" indent="0">
              <a:buNone/>
            </a:pPr>
            <a:r>
              <a:rPr lang="en-PH" sz="3000" b="1" dirty="0" smtClean="0">
                <a:solidFill>
                  <a:srgbClr val="FF0000"/>
                </a:solidFill>
                <a:latin typeface="Agency FB" pitchFamily="34" charset="0"/>
              </a:rPr>
              <a:t>Take note of the general flow:</a:t>
            </a:r>
            <a:endParaRPr lang="en-PH" sz="3000" b="1" dirty="0" smtClean="0">
              <a:solidFill>
                <a:srgbClr val="7030A0"/>
              </a:solidFill>
              <a:latin typeface="Agency FB" pitchFamily="34" charset="0"/>
            </a:endParaRPr>
          </a:p>
          <a:p>
            <a:pPr marL="109728" indent="0">
              <a:buNone/>
            </a:pPr>
            <a:endParaRPr lang="en-PH" sz="1200" dirty="0" smtClean="0"/>
          </a:p>
          <a:p>
            <a:pPr marL="109728" indent="0">
              <a:buNone/>
            </a:pPr>
            <a:r>
              <a:rPr lang="en-PH" b="1" dirty="0" smtClean="0">
                <a:solidFill>
                  <a:srgbClr val="0000FF"/>
                </a:solidFill>
              </a:rPr>
              <a:t>Second part: DISCUSSION</a:t>
            </a:r>
            <a:endParaRPr lang="en-PH" dirty="0" smtClean="0"/>
          </a:p>
          <a:p>
            <a:pPr lvl="1">
              <a:buFont typeface="Wingdings" pitchFamily="2" charset="2"/>
              <a:buChar char="Ø"/>
            </a:pPr>
            <a:r>
              <a:rPr lang="en-PH" sz="2000" b="1" dirty="0" smtClean="0">
                <a:solidFill>
                  <a:srgbClr val="FF6600"/>
                </a:solidFill>
              </a:rPr>
              <a:t>Topic Statement</a:t>
            </a:r>
          </a:p>
          <a:p>
            <a:pPr marL="411480" lvl="1" indent="0">
              <a:buNone/>
            </a:pPr>
            <a:r>
              <a:rPr lang="en-PH" sz="2000" b="1" dirty="0">
                <a:solidFill>
                  <a:srgbClr val="FF6600"/>
                </a:solidFill>
              </a:rPr>
              <a:t>	</a:t>
            </a:r>
            <a:r>
              <a:rPr lang="en-PH" sz="2000" b="1" dirty="0" smtClean="0">
                <a:solidFill>
                  <a:srgbClr val="FF6600"/>
                </a:solidFill>
              </a:rPr>
              <a:t>	</a:t>
            </a:r>
            <a:r>
              <a:rPr lang="en-PH" sz="2000" dirty="0" smtClean="0">
                <a:solidFill>
                  <a:schemeClr val="tx1"/>
                </a:solidFill>
              </a:rPr>
              <a:t>(supporting claim: related to the Thesis)</a:t>
            </a:r>
          </a:p>
          <a:p>
            <a:pPr lvl="1">
              <a:buFont typeface="Wingdings" pitchFamily="2" charset="2"/>
              <a:buChar char="Ø"/>
            </a:pPr>
            <a:r>
              <a:rPr lang="en-PH" sz="2000" b="1" dirty="0" smtClean="0">
                <a:solidFill>
                  <a:srgbClr val="FF6600"/>
                </a:solidFill>
              </a:rPr>
              <a:t>Elaboration</a:t>
            </a:r>
          </a:p>
          <a:p>
            <a:pPr marL="411480" lvl="1" indent="0">
              <a:buNone/>
            </a:pPr>
            <a:r>
              <a:rPr lang="en-PH" sz="2000" b="1" dirty="0" smtClean="0">
                <a:solidFill>
                  <a:srgbClr val="FF6600"/>
                </a:solidFill>
              </a:rPr>
              <a:t>		</a:t>
            </a:r>
            <a:r>
              <a:rPr lang="en-PH" sz="2000" dirty="0" smtClean="0">
                <a:solidFill>
                  <a:schemeClr val="tx1"/>
                </a:solidFill>
              </a:rPr>
              <a:t>(support sentences that use facts/evidence)</a:t>
            </a:r>
          </a:p>
          <a:p>
            <a:pPr lvl="1">
              <a:buFont typeface="Wingdings" pitchFamily="2" charset="2"/>
              <a:buChar char="Ø"/>
            </a:pPr>
            <a:r>
              <a:rPr lang="en-PH" sz="2000" b="1" dirty="0" smtClean="0">
                <a:solidFill>
                  <a:srgbClr val="FF6600"/>
                </a:solidFill>
              </a:rPr>
              <a:t>Closing </a:t>
            </a:r>
          </a:p>
          <a:p>
            <a:pPr marL="411480" lvl="1" indent="0">
              <a:buNone/>
            </a:pPr>
            <a:r>
              <a:rPr lang="en-PH" sz="2000" b="1" dirty="0">
                <a:solidFill>
                  <a:srgbClr val="FF6600"/>
                </a:solidFill>
              </a:rPr>
              <a:t>	</a:t>
            </a:r>
            <a:r>
              <a:rPr lang="en-PH" sz="2000" b="1" dirty="0" smtClean="0">
                <a:solidFill>
                  <a:srgbClr val="FF6600"/>
                </a:solidFill>
              </a:rPr>
              <a:t>	</a:t>
            </a:r>
            <a:r>
              <a:rPr lang="en-PH" sz="2000" dirty="0" smtClean="0">
                <a:solidFill>
                  <a:schemeClr val="tx1"/>
                </a:solidFill>
              </a:rPr>
              <a:t>(wrap up for each discussion paragraph)</a:t>
            </a:r>
          </a:p>
          <a:p>
            <a:pPr marL="411480" lvl="1" indent="0">
              <a:buNone/>
            </a:pPr>
            <a:endParaRPr lang="en-PH" sz="1200" b="1" dirty="0">
              <a:solidFill>
                <a:srgbClr val="FF6600"/>
              </a:solidFill>
            </a:endParaRPr>
          </a:p>
          <a:p>
            <a:pPr marL="411480" lvl="1" indent="0">
              <a:buNone/>
            </a:pPr>
            <a:r>
              <a:rPr lang="en-PH" sz="1800" b="1" dirty="0" smtClean="0">
                <a:solidFill>
                  <a:srgbClr val="FF0000"/>
                </a:solidFill>
              </a:rPr>
              <a:t>The first two paragraphs contain the COUNTERCLAIM(S), while the proceeding paragraphs contain the SUPPORT CLAIMS.</a:t>
            </a:r>
            <a:endParaRPr lang="en-PH" sz="18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120798700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Overall Structure</a:t>
            </a:r>
            <a:endParaRPr lang="en-PH" b="1" dirty="0">
              <a:solidFill>
                <a:srgbClr val="0070C0"/>
              </a:solidFill>
            </a:endParaRPr>
          </a:p>
        </p:txBody>
      </p:sp>
      <p:sp>
        <p:nvSpPr>
          <p:cNvPr id="3" name="Content Placeholder 2"/>
          <p:cNvSpPr>
            <a:spLocks noGrp="1"/>
          </p:cNvSpPr>
          <p:nvPr>
            <p:ph idx="1"/>
          </p:nvPr>
        </p:nvSpPr>
        <p:spPr>
          <a:xfrm>
            <a:off x="457200" y="2057400"/>
            <a:ext cx="8229600" cy="4325112"/>
          </a:xfrm>
        </p:spPr>
        <p:txBody>
          <a:bodyPr>
            <a:normAutofit/>
          </a:bodyPr>
          <a:lstStyle/>
          <a:p>
            <a:pPr marL="109728" indent="0">
              <a:buNone/>
            </a:pPr>
            <a:r>
              <a:rPr lang="en-PH" sz="3000" b="1" dirty="0" smtClean="0">
                <a:solidFill>
                  <a:srgbClr val="FF0000"/>
                </a:solidFill>
                <a:latin typeface="Agency FB" pitchFamily="34" charset="0"/>
              </a:rPr>
              <a:t>Take note of the general flow:</a:t>
            </a:r>
            <a:endParaRPr lang="en-PH" sz="3000" b="1" dirty="0" smtClean="0">
              <a:solidFill>
                <a:srgbClr val="7030A0"/>
              </a:solidFill>
              <a:latin typeface="Agency FB" pitchFamily="34" charset="0"/>
            </a:endParaRPr>
          </a:p>
          <a:p>
            <a:pPr marL="109728" indent="0">
              <a:buNone/>
            </a:pPr>
            <a:endParaRPr lang="en-PH" sz="1500" dirty="0" smtClean="0"/>
          </a:p>
          <a:p>
            <a:pPr marL="109728" indent="0">
              <a:buNone/>
            </a:pPr>
            <a:r>
              <a:rPr lang="en-PH" b="1" dirty="0" smtClean="0">
                <a:solidFill>
                  <a:srgbClr val="0000FF"/>
                </a:solidFill>
              </a:rPr>
              <a:t>Third part: CONCLUSION</a:t>
            </a:r>
            <a:endParaRPr lang="en-PH" dirty="0" smtClean="0"/>
          </a:p>
          <a:p>
            <a:pPr lvl="1">
              <a:buFont typeface="Wingdings" pitchFamily="2" charset="2"/>
              <a:buChar char="Ø"/>
            </a:pPr>
            <a:r>
              <a:rPr lang="en-PH" sz="2400" b="1" dirty="0" smtClean="0">
                <a:solidFill>
                  <a:srgbClr val="FF6600"/>
                </a:solidFill>
              </a:rPr>
              <a:t>Summary</a:t>
            </a:r>
          </a:p>
          <a:p>
            <a:pPr marL="411480" lvl="1" indent="0">
              <a:buNone/>
            </a:pPr>
            <a:r>
              <a:rPr lang="en-PH" sz="2400" b="1" dirty="0">
                <a:solidFill>
                  <a:srgbClr val="FF6600"/>
                </a:solidFill>
              </a:rPr>
              <a:t>	</a:t>
            </a:r>
            <a:r>
              <a:rPr lang="en-PH" sz="2400" b="1" dirty="0" smtClean="0">
                <a:solidFill>
                  <a:srgbClr val="FF6600"/>
                </a:solidFill>
              </a:rPr>
              <a:t>	</a:t>
            </a:r>
            <a:r>
              <a:rPr lang="en-PH" sz="2400" dirty="0" smtClean="0">
                <a:solidFill>
                  <a:schemeClr val="tx1"/>
                </a:solidFill>
              </a:rPr>
              <a:t>(putting together the discussion points)</a:t>
            </a:r>
          </a:p>
          <a:p>
            <a:pPr lvl="1">
              <a:buFont typeface="Wingdings" pitchFamily="2" charset="2"/>
              <a:buChar char="Ø"/>
            </a:pPr>
            <a:r>
              <a:rPr lang="en-PH" sz="2400" b="1" dirty="0" smtClean="0">
                <a:solidFill>
                  <a:srgbClr val="FF6600"/>
                </a:solidFill>
              </a:rPr>
              <a:t>Restatement of the thesis</a:t>
            </a:r>
          </a:p>
          <a:p>
            <a:pPr marL="411480" lvl="1" indent="0">
              <a:buNone/>
            </a:pPr>
            <a:r>
              <a:rPr lang="en-PH" sz="2400" b="1" dirty="0" smtClean="0">
                <a:solidFill>
                  <a:srgbClr val="FF6600"/>
                </a:solidFill>
              </a:rPr>
              <a:t>		</a:t>
            </a:r>
            <a:r>
              <a:rPr lang="en-PH" sz="2400" dirty="0" smtClean="0">
                <a:solidFill>
                  <a:schemeClr val="tx1"/>
                </a:solidFill>
              </a:rPr>
              <a:t>(elaboration of the main claim)</a:t>
            </a:r>
          </a:p>
          <a:p>
            <a:pPr lvl="1">
              <a:buFont typeface="Wingdings" pitchFamily="2" charset="2"/>
              <a:buChar char="Ø"/>
            </a:pPr>
            <a:r>
              <a:rPr lang="en-PH" sz="2400" b="1" dirty="0" smtClean="0">
                <a:solidFill>
                  <a:srgbClr val="FF6600"/>
                </a:solidFill>
              </a:rPr>
              <a:t>Recommendation</a:t>
            </a:r>
          </a:p>
          <a:p>
            <a:pPr marL="411480" lvl="1" indent="0">
              <a:buNone/>
            </a:pPr>
            <a:r>
              <a:rPr lang="en-PH" sz="2400" b="1" dirty="0">
                <a:solidFill>
                  <a:srgbClr val="FF6600"/>
                </a:solidFill>
              </a:rPr>
              <a:t>	</a:t>
            </a:r>
            <a:r>
              <a:rPr lang="en-PH" sz="2400" b="1" dirty="0" smtClean="0">
                <a:solidFill>
                  <a:srgbClr val="FF6600"/>
                </a:solidFill>
              </a:rPr>
              <a:t>	</a:t>
            </a:r>
            <a:r>
              <a:rPr lang="en-PH" sz="2400" dirty="0" smtClean="0">
                <a:solidFill>
                  <a:schemeClr val="tx1"/>
                </a:solidFill>
              </a:rPr>
              <a:t>(concrete/specific action or line of thought)</a:t>
            </a:r>
            <a:r>
              <a:rPr lang="en-PH" sz="2000" b="1" dirty="0" smtClean="0">
                <a:solidFill>
                  <a:srgbClr val="FF6600"/>
                </a:solidFill>
              </a:rPr>
              <a:t/>
            </a:r>
            <a:br>
              <a:rPr lang="en-PH" sz="2000" b="1" dirty="0" smtClean="0">
                <a:solidFill>
                  <a:srgbClr val="FF6600"/>
                </a:solidFill>
              </a:rPr>
            </a:br>
            <a:endParaRPr lang="en-PH" sz="1100" b="1" dirty="0" smtClean="0">
              <a:solidFill>
                <a:srgbClr val="FF6600"/>
              </a:solidFill>
            </a:endParaRPr>
          </a:p>
          <a:p>
            <a:pPr marL="109728" indent="0">
              <a:buNone/>
            </a:pPr>
            <a:endParaRPr lang="en-PH" sz="24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198930969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A closer look into the structure…</a:t>
            </a:r>
            <a:endParaRPr lang="en-PH" b="1" dirty="0">
              <a:solidFill>
                <a:srgbClr val="0070C0"/>
              </a:solidFill>
            </a:endParaRPr>
          </a:p>
        </p:txBody>
      </p:sp>
      <p:sp>
        <p:nvSpPr>
          <p:cNvPr id="3" name="Content Placeholder 2"/>
          <p:cNvSpPr>
            <a:spLocks noGrp="1"/>
          </p:cNvSpPr>
          <p:nvPr>
            <p:ph idx="1"/>
          </p:nvPr>
        </p:nvSpPr>
        <p:spPr>
          <a:xfrm>
            <a:off x="457200" y="2057400"/>
            <a:ext cx="8229600" cy="4325112"/>
          </a:xfrm>
        </p:spPr>
        <p:txBody>
          <a:bodyPr>
            <a:normAutofit/>
          </a:bodyPr>
          <a:lstStyle/>
          <a:p>
            <a:pPr marL="109728" indent="0">
              <a:buNone/>
            </a:pPr>
            <a:r>
              <a:rPr lang="en-PH" sz="3000" b="1" dirty="0" smtClean="0">
                <a:solidFill>
                  <a:srgbClr val="FF0000"/>
                </a:solidFill>
                <a:latin typeface="Agency FB" pitchFamily="34" charset="0"/>
              </a:rPr>
              <a:t>The </a:t>
            </a:r>
            <a:r>
              <a:rPr lang="en-PH" sz="3000" b="1" u="sng" dirty="0" smtClean="0">
                <a:solidFill>
                  <a:srgbClr val="FF0000"/>
                </a:solidFill>
                <a:latin typeface="Agency FB" pitchFamily="34" charset="0"/>
              </a:rPr>
              <a:t>INTRODUCTION</a:t>
            </a:r>
            <a:endParaRPr lang="en-PH" sz="3000" b="1" u="sng" dirty="0" smtClean="0">
              <a:solidFill>
                <a:srgbClr val="7030A0"/>
              </a:solidFill>
              <a:latin typeface="Agency FB" pitchFamily="34" charset="0"/>
            </a:endParaRPr>
          </a:p>
          <a:p>
            <a:pPr marL="109728" indent="0">
              <a:buNone/>
            </a:pPr>
            <a:endParaRPr lang="en-PH" sz="1300" dirty="0" smtClean="0"/>
          </a:p>
          <a:p>
            <a:pPr>
              <a:buFont typeface="Wingdings" pitchFamily="2" charset="2"/>
              <a:buChar char="Ø"/>
            </a:pPr>
            <a:r>
              <a:rPr lang="en-PH" sz="2100" dirty="0" smtClean="0"/>
              <a:t>uses an effective </a:t>
            </a:r>
            <a:r>
              <a:rPr lang="en-PH" sz="2100" b="1" dirty="0" smtClean="0">
                <a:solidFill>
                  <a:srgbClr val="0000FF"/>
                </a:solidFill>
              </a:rPr>
              <a:t>HOOK </a:t>
            </a:r>
            <a:r>
              <a:rPr lang="en-PH" sz="2100" dirty="0" smtClean="0"/>
              <a:t>that captures the audience by expressing a strong but relevant and appropriate idea (</a:t>
            </a:r>
            <a:r>
              <a:rPr lang="en-PH" sz="2100" i="1" dirty="0" smtClean="0">
                <a:solidFill>
                  <a:srgbClr val="FF6600"/>
                </a:solidFill>
              </a:rPr>
              <a:t>quote, rhetorical question, intriguing fact, strong statement</a:t>
            </a:r>
            <a:r>
              <a:rPr lang="en-PH" sz="2100" dirty="0" smtClean="0"/>
              <a:t>).</a:t>
            </a:r>
          </a:p>
          <a:p>
            <a:pPr>
              <a:buFont typeface="Wingdings" pitchFamily="2" charset="2"/>
              <a:buChar char="Ø"/>
            </a:pPr>
            <a:endParaRPr lang="en-PH" sz="1300" dirty="0"/>
          </a:p>
          <a:p>
            <a:pPr>
              <a:buFont typeface="Wingdings" pitchFamily="2" charset="2"/>
              <a:buChar char="Ø"/>
            </a:pPr>
            <a:r>
              <a:rPr lang="en-PH" sz="2100" dirty="0" smtClean="0"/>
              <a:t>provides a </a:t>
            </a:r>
            <a:r>
              <a:rPr lang="en-PH" sz="2100" b="1" dirty="0" smtClean="0">
                <a:solidFill>
                  <a:srgbClr val="0000FF"/>
                </a:solidFill>
              </a:rPr>
              <a:t>BACKGROUND </a:t>
            </a:r>
            <a:r>
              <a:rPr lang="en-PH" sz="2100" dirty="0" smtClean="0"/>
              <a:t>by presenting </a:t>
            </a:r>
            <a:r>
              <a:rPr lang="en-PH" sz="2100" b="1" i="1" dirty="0" smtClean="0">
                <a:solidFill>
                  <a:srgbClr val="FF6600"/>
                </a:solidFill>
              </a:rPr>
              <a:t>the most important facts or current situation relevant to the topic or issue.</a:t>
            </a:r>
          </a:p>
          <a:p>
            <a:pPr>
              <a:buFont typeface="Wingdings" pitchFamily="2" charset="2"/>
              <a:buChar char="Ø"/>
            </a:pPr>
            <a:endParaRPr lang="en-PH" sz="1300" b="1" dirty="0">
              <a:solidFill>
                <a:srgbClr val="FF6600"/>
              </a:solidFill>
            </a:endParaRPr>
          </a:p>
          <a:p>
            <a:pPr>
              <a:buFont typeface="Wingdings" pitchFamily="2" charset="2"/>
              <a:buChar char="Ø"/>
            </a:pPr>
            <a:r>
              <a:rPr lang="en-PH" sz="2100" dirty="0" smtClean="0"/>
              <a:t>states the </a:t>
            </a:r>
            <a:r>
              <a:rPr lang="en-PH" sz="2100" b="1" dirty="0" smtClean="0">
                <a:solidFill>
                  <a:srgbClr val="0000FF"/>
                </a:solidFill>
              </a:rPr>
              <a:t>THESIS STATEMENT </a:t>
            </a:r>
            <a:r>
              <a:rPr lang="en-PH" sz="2100" dirty="0" smtClean="0"/>
              <a:t>that expresses </a:t>
            </a:r>
            <a:r>
              <a:rPr lang="en-PH" sz="2100" b="1" i="1" dirty="0" smtClean="0">
                <a:solidFill>
                  <a:srgbClr val="FF6600"/>
                </a:solidFill>
              </a:rPr>
              <a:t>the writer’s overall stance regarding the topic or issue</a:t>
            </a:r>
            <a:r>
              <a:rPr lang="en-PH" sz="2100" b="1" dirty="0" smtClean="0">
                <a:solidFill>
                  <a:srgbClr val="FF6600"/>
                </a:solidFill>
              </a:rPr>
              <a:t>. </a:t>
            </a:r>
            <a:r>
              <a:rPr lang="en-PH" sz="2100" dirty="0" smtClean="0"/>
              <a:t>This must also present the specific points for argumentation or discussion.</a:t>
            </a:r>
            <a:endParaRPr lang="en-PH" sz="2100" b="1" dirty="0">
              <a:solidFill>
                <a:srgbClr val="FF6600"/>
              </a:solidFill>
            </a:endParaRPr>
          </a:p>
          <a:p>
            <a:pPr>
              <a:buFont typeface="Wingdings" pitchFamily="2" charset="2"/>
              <a:buChar char="Ø"/>
            </a:pPr>
            <a:endParaRPr lang="en-PH" sz="1300" b="1" dirty="0" smtClean="0">
              <a:solidFill>
                <a:srgbClr val="FF6600"/>
              </a:solidFill>
            </a:endParaRPr>
          </a:p>
          <a:p>
            <a:pPr>
              <a:buFont typeface="Wingdings" pitchFamily="2" charset="2"/>
              <a:buChar char="Ø"/>
            </a:pPr>
            <a:endParaRPr lang="en-PH" sz="2200" b="1" i="1" dirty="0" smtClean="0">
              <a:solidFill>
                <a:schemeClr val="tx1"/>
              </a:solidFill>
            </a:endParaRPr>
          </a:p>
          <a:p>
            <a:pPr>
              <a:buFont typeface="Wingdings" pitchFamily="2" charset="2"/>
              <a:buChar char="Ø"/>
            </a:pPr>
            <a:endParaRPr lang="en-PH" sz="24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91117594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A closer look into the structure…</a:t>
            </a:r>
            <a:endParaRPr lang="en-PH" b="1" dirty="0">
              <a:solidFill>
                <a:srgbClr val="0070C0"/>
              </a:solidFill>
            </a:endParaRPr>
          </a:p>
        </p:txBody>
      </p:sp>
      <p:sp>
        <p:nvSpPr>
          <p:cNvPr id="3" name="Content Placeholder 2"/>
          <p:cNvSpPr>
            <a:spLocks noGrp="1"/>
          </p:cNvSpPr>
          <p:nvPr>
            <p:ph idx="1"/>
          </p:nvPr>
        </p:nvSpPr>
        <p:spPr>
          <a:xfrm>
            <a:off x="457200" y="2075688"/>
            <a:ext cx="8229600" cy="4325112"/>
          </a:xfrm>
        </p:spPr>
        <p:txBody>
          <a:bodyPr>
            <a:normAutofit lnSpcReduction="10000"/>
          </a:bodyPr>
          <a:lstStyle/>
          <a:p>
            <a:pPr marL="109728" indent="0">
              <a:buNone/>
            </a:pPr>
            <a:r>
              <a:rPr lang="en-PH" sz="3000" b="1" dirty="0" smtClean="0">
                <a:solidFill>
                  <a:srgbClr val="FF0000"/>
                </a:solidFill>
                <a:latin typeface="Agency FB" pitchFamily="34" charset="0"/>
              </a:rPr>
              <a:t>The </a:t>
            </a:r>
            <a:r>
              <a:rPr lang="en-PH" sz="3000" b="1" u="sng" dirty="0" smtClean="0">
                <a:solidFill>
                  <a:srgbClr val="FF0000"/>
                </a:solidFill>
                <a:latin typeface="Agency FB" pitchFamily="34" charset="0"/>
              </a:rPr>
              <a:t>DISCUSSION</a:t>
            </a:r>
            <a:endParaRPr lang="en-PH" sz="3000" b="1" u="sng" dirty="0" smtClean="0">
              <a:solidFill>
                <a:srgbClr val="7030A0"/>
              </a:solidFill>
              <a:latin typeface="Agency FB" pitchFamily="34" charset="0"/>
            </a:endParaRPr>
          </a:p>
          <a:p>
            <a:pPr marL="109728" indent="0">
              <a:buNone/>
            </a:pPr>
            <a:endParaRPr lang="en-PH" sz="1300" dirty="0" smtClean="0"/>
          </a:p>
          <a:p>
            <a:pPr>
              <a:buFont typeface="Wingdings" pitchFamily="2" charset="2"/>
              <a:buChar char="Ø"/>
            </a:pPr>
            <a:r>
              <a:rPr lang="en-PH" sz="2100" dirty="0" smtClean="0"/>
              <a:t>Every discussion paragraph must contain a </a:t>
            </a:r>
            <a:r>
              <a:rPr lang="en-PH" sz="2100" b="1" dirty="0" smtClean="0">
                <a:solidFill>
                  <a:srgbClr val="0000FF"/>
                </a:solidFill>
              </a:rPr>
              <a:t>TOPIC SENTENCE </a:t>
            </a:r>
            <a:r>
              <a:rPr lang="en-PH" sz="2100" dirty="0" smtClean="0"/>
              <a:t>that relates to a specific key idea or point of argumentation/discussion presented in the </a:t>
            </a:r>
            <a:r>
              <a:rPr lang="en-PH" sz="2100" b="1" i="1" dirty="0" smtClean="0">
                <a:solidFill>
                  <a:srgbClr val="FF6600"/>
                </a:solidFill>
              </a:rPr>
              <a:t>Thesis Statement</a:t>
            </a:r>
            <a:r>
              <a:rPr lang="en-PH" sz="2100" dirty="0" smtClean="0"/>
              <a:t>.</a:t>
            </a:r>
          </a:p>
          <a:p>
            <a:pPr>
              <a:buFont typeface="Wingdings" pitchFamily="2" charset="2"/>
              <a:buChar char="Ø"/>
            </a:pPr>
            <a:endParaRPr lang="en-PH" sz="1300" dirty="0"/>
          </a:p>
          <a:p>
            <a:pPr>
              <a:buFont typeface="Wingdings" pitchFamily="2" charset="2"/>
              <a:buChar char="Ø"/>
            </a:pPr>
            <a:r>
              <a:rPr lang="en-PH" sz="2100" dirty="0" smtClean="0"/>
              <a:t>Appropriate and relevant </a:t>
            </a:r>
            <a:r>
              <a:rPr lang="en-PH" sz="2100" b="1" dirty="0" smtClean="0">
                <a:solidFill>
                  <a:srgbClr val="0000FF"/>
                </a:solidFill>
              </a:rPr>
              <a:t>SUPPORT SENTENCES </a:t>
            </a:r>
            <a:r>
              <a:rPr lang="en-PH" sz="2100" dirty="0" smtClean="0"/>
              <a:t>must be used in elaborating the topic sentences. These sentences should contain </a:t>
            </a:r>
            <a:r>
              <a:rPr lang="en-PH" sz="2100" b="1" i="1" dirty="0" smtClean="0">
                <a:solidFill>
                  <a:srgbClr val="FF6600"/>
                </a:solidFill>
              </a:rPr>
              <a:t>facts, data and other relevant information based on research and analysis.</a:t>
            </a:r>
          </a:p>
          <a:p>
            <a:pPr>
              <a:buFont typeface="Wingdings" pitchFamily="2" charset="2"/>
              <a:buChar char="Ø"/>
            </a:pPr>
            <a:endParaRPr lang="en-PH" sz="1300" b="1" dirty="0">
              <a:solidFill>
                <a:srgbClr val="FF6600"/>
              </a:solidFill>
            </a:endParaRPr>
          </a:p>
          <a:p>
            <a:pPr>
              <a:buFont typeface="Wingdings" pitchFamily="2" charset="2"/>
              <a:buChar char="Ø"/>
            </a:pPr>
            <a:r>
              <a:rPr lang="en-PH" sz="2100" dirty="0" smtClean="0"/>
              <a:t>The first two paragraphs should contain the </a:t>
            </a:r>
            <a:r>
              <a:rPr lang="en-PH" sz="2100" b="1" dirty="0" smtClean="0">
                <a:solidFill>
                  <a:srgbClr val="0000FF"/>
                </a:solidFill>
              </a:rPr>
              <a:t>COUNTERCLAIM(S)</a:t>
            </a:r>
            <a:r>
              <a:rPr lang="en-PH" sz="2100" b="1" i="1" dirty="0" smtClean="0">
                <a:solidFill>
                  <a:srgbClr val="0000FF"/>
                </a:solidFill>
              </a:rPr>
              <a:t> </a:t>
            </a:r>
            <a:r>
              <a:rPr lang="en-PH" sz="2100" dirty="0" smtClean="0"/>
              <a:t>that </a:t>
            </a:r>
            <a:r>
              <a:rPr lang="en-PH" sz="2100" b="1" i="1" dirty="0" smtClean="0">
                <a:solidFill>
                  <a:srgbClr val="FF6600"/>
                </a:solidFill>
              </a:rPr>
              <a:t>oppose or negate the Thesis Statement.</a:t>
            </a:r>
            <a:endParaRPr lang="en-PH" sz="2100" b="1" i="1" dirty="0">
              <a:solidFill>
                <a:srgbClr val="FF6600"/>
              </a:solidFill>
            </a:endParaRPr>
          </a:p>
          <a:p>
            <a:pPr>
              <a:buFont typeface="Wingdings" pitchFamily="2" charset="2"/>
              <a:buChar char="Ø"/>
            </a:pPr>
            <a:endParaRPr lang="en-PH" sz="1300" b="1" dirty="0" smtClean="0">
              <a:solidFill>
                <a:srgbClr val="FF6600"/>
              </a:solidFill>
            </a:endParaRPr>
          </a:p>
          <a:p>
            <a:pPr>
              <a:buFont typeface="Wingdings" pitchFamily="2" charset="2"/>
              <a:buChar char="Ø"/>
            </a:pPr>
            <a:endParaRPr lang="en-PH" sz="2200" b="1" i="1" dirty="0" smtClean="0">
              <a:solidFill>
                <a:schemeClr val="tx1"/>
              </a:solidFill>
            </a:endParaRPr>
          </a:p>
          <a:p>
            <a:pPr>
              <a:buFont typeface="Wingdings" pitchFamily="2" charset="2"/>
              <a:buChar char="Ø"/>
            </a:pPr>
            <a:endParaRPr lang="en-PH" sz="24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300087149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A closer look into the structure…</a:t>
            </a:r>
            <a:endParaRPr lang="en-PH" b="1" dirty="0">
              <a:solidFill>
                <a:srgbClr val="0070C0"/>
              </a:solidFill>
            </a:endParaRPr>
          </a:p>
        </p:txBody>
      </p:sp>
      <p:sp>
        <p:nvSpPr>
          <p:cNvPr id="3" name="Content Placeholder 2"/>
          <p:cNvSpPr>
            <a:spLocks noGrp="1"/>
          </p:cNvSpPr>
          <p:nvPr>
            <p:ph idx="1"/>
          </p:nvPr>
        </p:nvSpPr>
        <p:spPr>
          <a:xfrm>
            <a:off x="457200" y="1999488"/>
            <a:ext cx="8229600" cy="4325112"/>
          </a:xfrm>
        </p:spPr>
        <p:txBody>
          <a:bodyPr>
            <a:normAutofit/>
          </a:bodyPr>
          <a:lstStyle/>
          <a:p>
            <a:pPr marL="109728" indent="0">
              <a:buNone/>
            </a:pPr>
            <a:r>
              <a:rPr lang="en-PH" sz="3000" b="1" dirty="0" smtClean="0">
                <a:solidFill>
                  <a:srgbClr val="FF0000"/>
                </a:solidFill>
                <a:latin typeface="Agency FB" pitchFamily="34" charset="0"/>
              </a:rPr>
              <a:t>The </a:t>
            </a:r>
            <a:r>
              <a:rPr lang="en-PH" sz="3000" b="1" u="sng" dirty="0" smtClean="0">
                <a:solidFill>
                  <a:srgbClr val="FF0000"/>
                </a:solidFill>
                <a:latin typeface="Agency FB" pitchFamily="34" charset="0"/>
              </a:rPr>
              <a:t>DISCUSSION</a:t>
            </a:r>
            <a:endParaRPr lang="en-PH" sz="3000" b="1" u="sng" dirty="0" smtClean="0">
              <a:solidFill>
                <a:srgbClr val="7030A0"/>
              </a:solidFill>
              <a:latin typeface="Agency FB" pitchFamily="34" charset="0"/>
            </a:endParaRPr>
          </a:p>
          <a:p>
            <a:pPr marL="109728" indent="0">
              <a:buNone/>
            </a:pPr>
            <a:endParaRPr lang="en-PH" sz="1300" dirty="0" smtClean="0"/>
          </a:p>
          <a:p>
            <a:pPr>
              <a:buFont typeface="Wingdings" pitchFamily="2" charset="2"/>
              <a:buChar char="Ø"/>
            </a:pPr>
            <a:r>
              <a:rPr lang="en-PH" sz="2100" dirty="0" smtClean="0"/>
              <a:t>Paragraphs that contain a </a:t>
            </a:r>
            <a:r>
              <a:rPr lang="en-PH" sz="2100" b="1" dirty="0" smtClean="0">
                <a:solidFill>
                  <a:srgbClr val="0000FF"/>
                </a:solidFill>
              </a:rPr>
              <a:t>COUNTERCLAIM </a:t>
            </a:r>
            <a:r>
              <a:rPr lang="en-PH" sz="2100" dirty="0" smtClean="0"/>
              <a:t>must begin with an </a:t>
            </a:r>
            <a:r>
              <a:rPr lang="en-PH" sz="2100" b="1" i="1" dirty="0" smtClean="0">
                <a:solidFill>
                  <a:srgbClr val="FF0000"/>
                </a:solidFill>
              </a:rPr>
              <a:t>Antithesis</a:t>
            </a:r>
            <a:r>
              <a:rPr lang="en-PH" sz="2100" b="1" i="1" dirty="0" smtClean="0">
                <a:solidFill>
                  <a:srgbClr val="FF6600"/>
                </a:solidFill>
              </a:rPr>
              <a:t>, </a:t>
            </a:r>
            <a:r>
              <a:rPr lang="en-PH" sz="2100" dirty="0" smtClean="0"/>
              <a:t>which negates the idea in the </a:t>
            </a:r>
            <a:r>
              <a:rPr lang="en-PH" sz="2100" b="1" i="1" dirty="0" smtClean="0">
                <a:solidFill>
                  <a:srgbClr val="FF6600"/>
                </a:solidFill>
              </a:rPr>
              <a:t>Thesis Statement</a:t>
            </a:r>
            <a:r>
              <a:rPr lang="en-PH" sz="2100" dirty="0" smtClean="0"/>
              <a:t>.</a:t>
            </a:r>
          </a:p>
          <a:p>
            <a:pPr>
              <a:buFont typeface="Wingdings" pitchFamily="2" charset="2"/>
              <a:buChar char="Ø"/>
            </a:pPr>
            <a:endParaRPr lang="en-PH" sz="1300" dirty="0"/>
          </a:p>
          <a:p>
            <a:pPr>
              <a:buFont typeface="Wingdings" pitchFamily="2" charset="2"/>
              <a:buChar char="Ø"/>
            </a:pPr>
            <a:r>
              <a:rPr lang="en-PH" sz="2100" dirty="0" smtClean="0"/>
              <a:t>Paragraphs that follow are those that further </a:t>
            </a:r>
            <a:r>
              <a:rPr lang="en-PH" sz="2100" b="1" i="1" dirty="0" smtClean="0">
                <a:solidFill>
                  <a:srgbClr val="FF6600"/>
                </a:solidFill>
              </a:rPr>
              <a:t>compare</a:t>
            </a:r>
            <a:r>
              <a:rPr lang="en-PH" sz="2100" dirty="0" smtClean="0"/>
              <a:t>, </a:t>
            </a:r>
            <a:r>
              <a:rPr lang="en-PH" sz="2100" b="1" i="1" dirty="0" smtClean="0">
                <a:solidFill>
                  <a:srgbClr val="FF6600"/>
                </a:solidFill>
              </a:rPr>
              <a:t>contrast</a:t>
            </a:r>
            <a:r>
              <a:rPr lang="en-PH" sz="2100" dirty="0" smtClean="0">
                <a:solidFill>
                  <a:srgbClr val="FF6600"/>
                </a:solidFill>
              </a:rPr>
              <a:t> </a:t>
            </a:r>
            <a:r>
              <a:rPr lang="en-PH" sz="2100" dirty="0" smtClean="0"/>
              <a:t>and or </a:t>
            </a:r>
            <a:r>
              <a:rPr lang="en-PH" sz="2100" b="1" i="1" dirty="0" err="1" smtClean="0">
                <a:solidFill>
                  <a:srgbClr val="FF6600"/>
                </a:solidFill>
              </a:rPr>
              <a:t>analyze</a:t>
            </a:r>
            <a:r>
              <a:rPr lang="en-PH" sz="2100" dirty="0" smtClean="0">
                <a:solidFill>
                  <a:srgbClr val="FF6600"/>
                </a:solidFill>
              </a:rPr>
              <a:t> </a:t>
            </a:r>
            <a:r>
              <a:rPr lang="en-PH" sz="2100" dirty="0" smtClean="0"/>
              <a:t>details based on the topic sentences.</a:t>
            </a:r>
            <a:endParaRPr lang="en-PH" sz="2100" b="1" i="1" dirty="0" smtClean="0">
              <a:solidFill>
                <a:srgbClr val="FF6600"/>
              </a:solidFill>
            </a:endParaRPr>
          </a:p>
          <a:p>
            <a:pPr>
              <a:buFont typeface="Wingdings" pitchFamily="2" charset="2"/>
              <a:buChar char="Ø"/>
            </a:pPr>
            <a:endParaRPr lang="en-PH" sz="1300" b="1" dirty="0">
              <a:solidFill>
                <a:srgbClr val="FF6600"/>
              </a:solidFill>
            </a:endParaRPr>
          </a:p>
          <a:p>
            <a:pPr>
              <a:buFont typeface="Wingdings" pitchFamily="2" charset="2"/>
              <a:buChar char="Ø"/>
            </a:pPr>
            <a:r>
              <a:rPr lang="en-PH" sz="2100" dirty="0" smtClean="0"/>
              <a:t>Effective discussion paragraphs </a:t>
            </a:r>
            <a:r>
              <a:rPr lang="en-PH" sz="2100" b="1" dirty="0" smtClean="0">
                <a:solidFill>
                  <a:srgbClr val="0000FF"/>
                </a:solidFill>
              </a:rPr>
              <a:t>A) SUPPORT THE THESIS</a:t>
            </a:r>
            <a:r>
              <a:rPr lang="en-PH" sz="2100" b="1" dirty="0" smtClean="0"/>
              <a:t>, </a:t>
            </a:r>
            <a:r>
              <a:rPr lang="en-PH" sz="2100" b="1" dirty="0" smtClean="0">
                <a:solidFill>
                  <a:srgbClr val="FF0000"/>
                </a:solidFill>
              </a:rPr>
              <a:t>B) PRESENT CLEAR COUNTERCLAIMS</a:t>
            </a:r>
            <a:r>
              <a:rPr lang="en-PH" sz="2100" b="1" dirty="0" smtClean="0"/>
              <a:t>, and </a:t>
            </a:r>
            <a:r>
              <a:rPr lang="en-PH" sz="2100" b="1" dirty="0" smtClean="0">
                <a:solidFill>
                  <a:srgbClr val="FF6600"/>
                </a:solidFill>
              </a:rPr>
              <a:t>C) COMPARE, CONTRAST and ANALYZE DETAILS</a:t>
            </a:r>
            <a:endParaRPr lang="en-PH" sz="2100" b="1" i="1" dirty="0">
              <a:solidFill>
                <a:srgbClr val="FF6600"/>
              </a:solidFill>
            </a:endParaRPr>
          </a:p>
          <a:p>
            <a:pPr>
              <a:buFont typeface="Wingdings" pitchFamily="2" charset="2"/>
              <a:buChar char="Ø"/>
            </a:pPr>
            <a:endParaRPr lang="en-PH" sz="1300" b="1" dirty="0" smtClean="0">
              <a:solidFill>
                <a:srgbClr val="FF6600"/>
              </a:solidFill>
            </a:endParaRPr>
          </a:p>
          <a:p>
            <a:pPr>
              <a:buFont typeface="Wingdings" pitchFamily="2" charset="2"/>
              <a:buChar char="Ø"/>
            </a:pPr>
            <a:endParaRPr lang="en-PH" sz="2200" b="1" i="1" dirty="0" smtClean="0">
              <a:solidFill>
                <a:schemeClr val="tx1"/>
              </a:solidFill>
            </a:endParaRPr>
          </a:p>
          <a:p>
            <a:pPr>
              <a:buFont typeface="Wingdings" pitchFamily="2" charset="2"/>
              <a:buChar char="Ø"/>
            </a:pPr>
            <a:endParaRPr lang="en-PH" sz="24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28038321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PH" b="1" dirty="0" smtClean="0">
                <a:solidFill>
                  <a:srgbClr val="0070C0"/>
                </a:solidFill>
              </a:rPr>
              <a:t>A closer look into the structure…</a:t>
            </a:r>
            <a:endParaRPr lang="en-PH" b="1" dirty="0">
              <a:solidFill>
                <a:srgbClr val="0070C0"/>
              </a:solidFill>
            </a:endParaRPr>
          </a:p>
        </p:txBody>
      </p:sp>
      <p:sp>
        <p:nvSpPr>
          <p:cNvPr id="3" name="Content Placeholder 2"/>
          <p:cNvSpPr>
            <a:spLocks noGrp="1"/>
          </p:cNvSpPr>
          <p:nvPr>
            <p:ph idx="1"/>
          </p:nvPr>
        </p:nvSpPr>
        <p:spPr>
          <a:xfrm>
            <a:off x="457200" y="1999488"/>
            <a:ext cx="8229600" cy="4325112"/>
          </a:xfrm>
        </p:spPr>
        <p:txBody>
          <a:bodyPr>
            <a:normAutofit lnSpcReduction="10000"/>
          </a:bodyPr>
          <a:lstStyle/>
          <a:p>
            <a:pPr marL="109728" indent="0">
              <a:buNone/>
            </a:pPr>
            <a:r>
              <a:rPr lang="en-PH" sz="3000" b="1" dirty="0" smtClean="0">
                <a:solidFill>
                  <a:srgbClr val="FF0000"/>
                </a:solidFill>
                <a:latin typeface="Agency FB" pitchFamily="34" charset="0"/>
              </a:rPr>
              <a:t>The </a:t>
            </a:r>
            <a:r>
              <a:rPr lang="en-PH" sz="3000" b="1" u="sng" dirty="0" smtClean="0">
                <a:solidFill>
                  <a:srgbClr val="FF0000"/>
                </a:solidFill>
                <a:latin typeface="Agency FB" pitchFamily="34" charset="0"/>
              </a:rPr>
              <a:t>CONCLUSION</a:t>
            </a:r>
            <a:endParaRPr lang="en-PH" sz="3000" b="1" u="sng" dirty="0" smtClean="0">
              <a:solidFill>
                <a:srgbClr val="7030A0"/>
              </a:solidFill>
              <a:latin typeface="Agency FB" pitchFamily="34" charset="0"/>
            </a:endParaRPr>
          </a:p>
          <a:p>
            <a:pPr marL="109728" indent="0">
              <a:buNone/>
            </a:pPr>
            <a:endParaRPr lang="en-PH" sz="1300" dirty="0" smtClean="0"/>
          </a:p>
          <a:p>
            <a:pPr>
              <a:buFont typeface="Wingdings" pitchFamily="2" charset="2"/>
              <a:buChar char="Ø"/>
            </a:pPr>
            <a:r>
              <a:rPr lang="en-PH" sz="2200" dirty="0" smtClean="0"/>
              <a:t>starts with a </a:t>
            </a:r>
            <a:r>
              <a:rPr lang="en-PH" sz="2200" b="1" dirty="0" smtClean="0">
                <a:solidFill>
                  <a:srgbClr val="0000FF"/>
                </a:solidFill>
              </a:rPr>
              <a:t>SUMMARY </a:t>
            </a:r>
            <a:r>
              <a:rPr lang="en-PH" sz="2200" dirty="0" smtClean="0"/>
              <a:t>that </a:t>
            </a:r>
            <a:r>
              <a:rPr lang="en-PH" sz="2200" b="1" i="1" dirty="0" smtClean="0">
                <a:solidFill>
                  <a:srgbClr val="FF0000"/>
                </a:solidFill>
              </a:rPr>
              <a:t>synthesizes </a:t>
            </a:r>
            <a:r>
              <a:rPr lang="en-PH" sz="2200" dirty="0" smtClean="0">
                <a:solidFill>
                  <a:srgbClr val="FF0000"/>
                </a:solidFill>
              </a:rPr>
              <a:t>(or puts together logically)</a:t>
            </a:r>
            <a:r>
              <a:rPr lang="en-PH" sz="2200" b="1" i="1" dirty="0">
                <a:solidFill>
                  <a:srgbClr val="FF6600"/>
                </a:solidFill>
              </a:rPr>
              <a:t> </a:t>
            </a:r>
            <a:r>
              <a:rPr lang="en-PH" sz="2200" dirty="0" smtClean="0"/>
              <a:t>the most relevant points in the </a:t>
            </a:r>
            <a:r>
              <a:rPr lang="en-PH" sz="2200" b="1" dirty="0" smtClean="0">
                <a:solidFill>
                  <a:srgbClr val="FF6600"/>
                </a:solidFill>
              </a:rPr>
              <a:t>Discussion</a:t>
            </a:r>
            <a:r>
              <a:rPr lang="en-PH" sz="2200" dirty="0" smtClean="0"/>
              <a:t>.</a:t>
            </a:r>
          </a:p>
          <a:p>
            <a:pPr>
              <a:buFont typeface="Wingdings" pitchFamily="2" charset="2"/>
              <a:buChar char="Ø"/>
            </a:pPr>
            <a:endParaRPr lang="en-PH" sz="1300" dirty="0"/>
          </a:p>
          <a:p>
            <a:pPr>
              <a:buFont typeface="Wingdings" pitchFamily="2" charset="2"/>
              <a:buChar char="Ø"/>
            </a:pPr>
            <a:r>
              <a:rPr lang="en-PH" sz="2200" dirty="0" smtClean="0"/>
              <a:t>includes a </a:t>
            </a:r>
            <a:r>
              <a:rPr lang="en-PH" sz="2200" b="1" dirty="0" smtClean="0">
                <a:solidFill>
                  <a:srgbClr val="0000FF"/>
                </a:solidFill>
              </a:rPr>
              <a:t>RESTATEMENT OF THE THESIS </a:t>
            </a:r>
            <a:r>
              <a:rPr lang="en-PH" sz="2200" dirty="0" smtClean="0"/>
              <a:t>that </a:t>
            </a:r>
            <a:r>
              <a:rPr lang="en-PH" sz="2200" i="1" dirty="0" smtClean="0">
                <a:solidFill>
                  <a:srgbClr val="FF6600"/>
                </a:solidFill>
              </a:rPr>
              <a:t>elaborates the Thesis Statement</a:t>
            </a:r>
            <a:r>
              <a:rPr lang="en-PH" sz="2200" b="1" dirty="0" smtClean="0">
                <a:solidFill>
                  <a:srgbClr val="FF6600"/>
                </a:solidFill>
              </a:rPr>
              <a:t> </a:t>
            </a:r>
            <a:r>
              <a:rPr lang="en-PH" sz="2200" dirty="0" smtClean="0"/>
              <a:t>by explaining it more specifically, </a:t>
            </a:r>
            <a:r>
              <a:rPr lang="en-PH" sz="2200" dirty="0" smtClean="0">
                <a:solidFill>
                  <a:srgbClr val="FF0000"/>
                </a:solidFill>
              </a:rPr>
              <a:t>but without using the same words</a:t>
            </a:r>
            <a:r>
              <a:rPr lang="en-PH" sz="2200" dirty="0" smtClean="0"/>
              <a:t>.</a:t>
            </a:r>
            <a:endParaRPr lang="en-PH" sz="2200" b="1" i="1" dirty="0" smtClean="0">
              <a:solidFill>
                <a:srgbClr val="FF6600"/>
              </a:solidFill>
            </a:endParaRPr>
          </a:p>
          <a:p>
            <a:pPr>
              <a:buFont typeface="Wingdings" pitchFamily="2" charset="2"/>
              <a:buChar char="Ø"/>
            </a:pPr>
            <a:endParaRPr lang="en-PH" sz="1300" b="1" dirty="0">
              <a:solidFill>
                <a:srgbClr val="FF6600"/>
              </a:solidFill>
            </a:endParaRPr>
          </a:p>
          <a:p>
            <a:pPr>
              <a:buFont typeface="Wingdings" pitchFamily="2" charset="2"/>
              <a:buChar char="Ø"/>
            </a:pPr>
            <a:r>
              <a:rPr lang="en-PH" sz="2100" dirty="0" smtClean="0"/>
              <a:t>provides a </a:t>
            </a:r>
            <a:r>
              <a:rPr lang="en-PH" sz="2100" b="1" dirty="0" smtClean="0">
                <a:solidFill>
                  <a:srgbClr val="0000FF"/>
                </a:solidFill>
              </a:rPr>
              <a:t>RECOMMENDATION </a:t>
            </a:r>
            <a:r>
              <a:rPr lang="en-PH" sz="2100" dirty="0" smtClean="0"/>
              <a:t>that concretely and specifically expresses an action or line of thought that is relevant and aligned to the </a:t>
            </a:r>
            <a:r>
              <a:rPr lang="en-PH" sz="2100" i="1" dirty="0" smtClean="0">
                <a:solidFill>
                  <a:srgbClr val="FF6600"/>
                </a:solidFill>
              </a:rPr>
              <a:t>Thesis Statement and discussion points / support claims</a:t>
            </a:r>
            <a:r>
              <a:rPr lang="en-PH" sz="2100" dirty="0" smtClean="0"/>
              <a:t>.</a:t>
            </a:r>
            <a:endParaRPr lang="en-PH" sz="1300" b="1" dirty="0" smtClean="0">
              <a:solidFill>
                <a:srgbClr val="FF6600"/>
              </a:solidFill>
            </a:endParaRPr>
          </a:p>
          <a:p>
            <a:pPr>
              <a:buFont typeface="Wingdings" pitchFamily="2" charset="2"/>
              <a:buChar char="Ø"/>
            </a:pPr>
            <a:endParaRPr lang="en-PH" sz="2200" b="1" i="1" dirty="0" smtClean="0">
              <a:solidFill>
                <a:schemeClr val="tx1"/>
              </a:solidFill>
            </a:endParaRPr>
          </a:p>
          <a:p>
            <a:pPr>
              <a:buFont typeface="Wingdings" pitchFamily="2" charset="2"/>
              <a:buChar char="Ø"/>
            </a:pPr>
            <a:endParaRPr lang="en-PH" sz="2400" dirty="0" smtClean="0"/>
          </a:p>
          <a:p>
            <a:pPr>
              <a:buFont typeface="Wingdings" pitchFamily="2" charset="2"/>
              <a:buChar char="Ø"/>
            </a:pPr>
            <a:endParaRPr lang="en-PH" sz="2400" dirty="0" smtClean="0"/>
          </a:p>
          <a:p>
            <a:pPr>
              <a:buFont typeface="Wingdings" pitchFamily="2" charset="2"/>
              <a:buChar char="Ø"/>
            </a:pPr>
            <a:endParaRPr lang="en-PH" dirty="0"/>
          </a:p>
        </p:txBody>
      </p:sp>
    </p:spTree>
    <p:extLst>
      <p:ext uri="{BB962C8B-B14F-4D97-AF65-F5344CB8AC3E}">
        <p14:creationId xmlns:p14="http://schemas.microsoft.com/office/powerpoint/2010/main" val="19360126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PH"/>
          </a:p>
        </p:txBody>
      </p:sp>
      <p:sp>
        <p:nvSpPr>
          <p:cNvPr id="3" name="Content Placeholder 2"/>
          <p:cNvSpPr>
            <a:spLocks noGrp="1"/>
          </p:cNvSpPr>
          <p:nvPr>
            <p:ph idx="1"/>
          </p:nvPr>
        </p:nvSpPr>
        <p:spPr/>
        <p:txBody>
          <a:bodyPr/>
          <a:lstStyle/>
          <a:p>
            <a:endParaRPr lang="en-PH"/>
          </a:p>
        </p:txBody>
      </p:sp>
    </p:spTree>
    <p:extLst>
      <p:ext uri="{BB962C8B-B14F-4D97-AF65-F5344CB8AC3E}">
        <p14:creationId xmlns:p14="http://schemas.microsoft.com/office/powerpoint/2010/main" val="247596227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General Guidelines (</a:t>
            </a:r>
            <a:r>
              <a:rPr lang="en-PH" b="1" dirty="0" smtClean="0">
                <a:solidFill>
                  <a:srgbClr val="FF6600"/>
                </a:solidFill>
              </a:rPr>
              <a:t>Introduction</a:t>
            </a:r>
            <a:r>
              <a:rPr lang="en-PH" b="1" dirty="0" smtClean="0">
                <a:solidFill>
                  <a:srgbClr val="0070C0"/>
                </a:solidFill>
              </a:rPr>
              <a:t>)</a:t>
            </a:r>
            <a:endParaRPr lang="en-PH" b="1" dirty="0">
              <a:solidFill>
                <a:srgbClr val="FF6600"/>
              </a:solidFill>
            </a:endParaRPr>
          </a:p>
        </p:txBody>
      </p:sp>
      <p:sp>
        <p:nvSpPr>
          <p:cNvPr id="3" name="Content Placeholder 2"/>
          <p:cNvSpPr>
            <a:spLocks noGrp="1"/>
          </p:cNvSpPr>
          <p:nvPr>
            <p:ph idx="1"/>
          </p:nvPr>
        </p:nvSpPr>
        <p:spPr>
          <a:xfrm>
            <a:off x="457200" y="2249424"/>
            <a:ext cx="8229600" cy="1560576"/>
          </a:xfrm>
        </p:spPr>
        <p:txBody>
          <a:bodyPr>
            <a:normAutofit/>
          </a:bodyPr>
          <a:lstStyle/>
          <a:p>
            <a:pPr marL="109728" indent="0">
              <a:buNone/>
            </a:pPr>
            <a:r>
              <a:rPr lang="en-PH" b="1" dirty="0" smtClean="0">
                <a:solidFill>
                  <a:srgbClr val="FF0000"/>
                </a:solidFill>
                <a:latin typeface="Agency FB" pitchFamily="34" charset="0"/>
              </a:rPr>
              <a:t>Take note of the following as you develop the introduction.</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048000"/>
            <a:ext cx="8077200" cy="32766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566928" indent="-457200">
              <a:buFont typeface="Georgia"/>
              <a:buAutoNum type="arabicPeriod"/>
            </a:pPr>
            <a:r>
              <a:rPr lang="en-PH" sz="2600" dirty="0" smtClean="0"/>
              <a:t>Review your narrowed down specific topic.</a:t>
            </a:r>
          </a:p>
          <a:p>
            <a:pPr marL="566928" indent="-457200">
              <a:buFont typeface="Georgia"/>
              <a:buAutoNum type="arabicPeriod"/>
            </a:pPr>
            <a:endParaRPr lang="en-PH" sz="1400" dirty="0" smtClean="0"/>
          </a:p>
          <a:p>
            <a:pPr marL="566928" indent="-457200">
              <a:buFont typeface="Georgia"/>
              <a:buAutoNum type="arabicPeriod"/>
            </a:pPr>
            <a:r>
              <a:rPr lang="en-PH" sz="2600" dirty="0" smtClean="0"/>
              <a:t>For a good start, base the hook on the specific topic.</a:t>
            </a:r>
          </a:p>
          <a:p>
            <a:pPr marL="566928" indent="-457200">
              <a:buFont typeface="Georgia"/>
              <a:buAutoNum type="arabicPeriod"/>
            </a:pPr>
            <a:endParaRPr lang="en-PH" sz="1400" dirty="0" smtClean="0"/>
          </a:p>
          <a:p>
            <a:pPr marL="566928" indent="-457200">
              <a:buFont typeface="Georgia"/>
              <a:buAutoNum type="arabicPeriod"/>
            </a:pPr>
            <a:r>
              <a:rPr lang="en-PH" sz="2600" dirty="0" smtClean="0"/>
              <a:t>Ensure that related literature (research) has been gathered first before drafting the introduction.</a:t>
            </a:r>
            <a:endParaRPr lang="en-PH" sz="2600" dirty="0"/>
          </a:p>
        </p:txBody>
      </p:sp>
    </p:spTree>
    <p:extLst>
      <p:ext uri="{BB962C8B-B14F-4D97-AF65-F5344CB8AC3E}">
        <p14:creationId xmlns:p14="http://schemas.microsoft.com/office/powerpoint/2010/main" val="42605752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Specific Guidelines (</a:t>
            </a:r>
            <a:r>
              <a:rPr lang="en-PH" b="1" dirty="0" smtClean="0">
                <a:solidFill>
                  <a:srgbClr val="FF6600"/>
                </a:solidFill>
              </a:rPr>
              <a:t>Introduction</a:t>
            </a:r>
            <a:r>
              <a:rPr lang="en-PH" b="1" dirty="0" smtClean="0">
                <a:solidFill>
                  <a:srgbClr val="0070C0"/>
                </a:solidFill>
              </a:rPr>
              <a:t>)</a:t>
            </a:r>
            <a:endParaRPr lang="en-PH" b="1" dirty="0">
              <a:solidFill>
                <a:srgbClr val="FF6600"/>
              </a:solidFill>
            </a:endParaRPr>
          </a:p>
        </p:txBody>
      </p:sp>
      <p:sp>
        <p:nvSpPr>
          <p:cNvPr id="3" name="Content Placeholder 2"/>
          <p:cNvSpPr>
            <a:spLocks noGrp="1"/>
          </p:cNvSpPr>
          <p:nvPr>
            <p:ph idx="1"/>
          </p:nvPr>
        </p:nvSpPr>
        <p:spPr>
          <a:xfrm>
            <a:off x="457200" y="2249424"/>
            <a:ext cx="8229600" cy="1560576"/>
          </a:xfrm>
        </p:spPr>
        <p:txBody>
          <a:bodyPr>
            <a:normAutofit/>
          </a:bodyPr>
          <a:lstStyle/>
          <a:p>
            <a:pPr marL="109728" indent="0">
              <a:buNone/>
            </a:pPr>
            <a:r>
              <a:rPr lang="en-PH" b="1" dirty="0" smtClean="0">
                <a:solidFill>
                  <a:srgbClr val="FF0000"/>
                </a:solidFill>
                <a:latin typeface="Agency FB" pitchFamily="34" charset="0"/>
              </a:rPr>
              <a:t>Take note of the following as you develop the introduction.</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048000"/>
            <a:ext cx="8077200" cy="32766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566928" indent="-457200">
              <a:buFont typeface="Georgia"/>
              <a:buAutoNum type="arabicPeriod"/>
            </a:pPr>
            <a:r>
              <a:rPr lang="en-PH" sz="2200" dirty="0" smtClean="0"/>
              <a:t>Use an appropriate hook. </a:t>
            </a:r>
          </a:p>
          <a:p>
            <a:pPr marL="566928" indent="-457200">
              <a:buFont typeface="Georgia"/>
              <a:buAutoNum type="arabicPeriod"/>
            </a:pPr>
            <a:endParaRPr lang="en-PH" sz="1200" dirty="0" smtClean="0"/>
          </a:p>
          <a:p>
            <a:pPr marL="566928" indent="-457200">
              <a:buFont typeface="Georgia"/>
              <a:buAutoNum type="arabicPeriod"/>
            </a:pPr>
            <a:r>
              <a:rPr lang="en-PH" sz="2200" dirty="0" smtClean="0"/>
              <a:t>Present the most fundamental information based on research to create an appropriate background.</a:t>
            </a:r>
          </a:p>
          <a:p>
            <a:pPr marL="566928" indent="-457200">
              <a:buFont typeface="Georgia"/>
              <a:buAutoNum type="arabicPeriod"/>
            </a:pPr>
            <a:endParaRPr lang="en-PH" sz="1200" dirty="0" smtClean="0"/>
          </a:p>
          <a:p>
            <a:pPr marL="566928" indent="-457200">
              <a:buFont typeface="Georgia"/>
              <a:buAutoNum type="arabicPeriod"/>
            </a:pPr>
            <a:r>
              <a:rPr lang="en-PH" sz="2200" dirty="0" smtClean="0"/>
              <a:t>Express what makes the topic worth discussing or engaging.</a:t>
            </a:r>
          </a:p>
          <a:p>
            <a:pPr marL="566928" indent="-457200">
              <a:buFont typeface="Georgia"/>
              <a:buAutoNum type="arabicPeriod"/>
            </a:pPr>
            <a:endParaRPr lang="en-PH" sz="1200" dirty="0" smtClean="0"/>
          </a:p>
          <a:p>
            <a:pPr marL="566928" indent="-457200">
              <a:buFont typeface="Georgia"/>
              <a:buAutoNum type="arabicPeriod"/>
            </a:pPr>
            <a:r>
              <a:rPr lang="en-PH" sz="2200" dirty="0" smtClean="0"/>
              <a:t>Express the Thesis Statement in concrete and specific terms. Avoid abstract or broad terms.</a:t>
            </a:r>
            <a:endParaRPr lang="en-PH" sz="2200" dirty="0"/>
          </a:p>
        </p:txBody>
      </p:sp>
    </p:spTree>
    <p:extLst>
      <p:ext uri="{BB962C8B-B14F-4D97-AF65-F5344CB8AC3E}">
        <p14:creationId xmlns:p14="http://schemas.microsoft.com/office/powerpoint/2010/main" val="121389663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PH"/>
          </a:p>
        </p:txBody>
      </p:sp>
      <p:sp>
        <p:nvSpPr>
          <p:cNvPr id="3" name="Content Placeholder 2"/>
          <p:cNvSpPr>
            <a:spLocks noGrp="1"/>
          </p:cNvSpPr>
          <p:nvPr>
            <p:ph idx="1"/>
          </p:nvPr>
        </p:nvSpPr>
        <p:spPr/>
        <p:txBody>
          <a:bodyPr/>
          <a:lstStyle/>
          <a:p>
            <a:endParaRPr lang="en-PH"/>
          </a:p>
        </p:txBody>
      </p:sp>
    </p:spTree>
    <p:extLst>
      <p:ext uri="{BB962C8B-B14F-4D97-AF65-F5344CB8AC3E}">
        <p14:creationId xmlns:p14="http://schemas.microsoft.com/office/powerpoint/2010/main" val="159192492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Introduction </a:t>
            </a:r>
            <a:r>
              <a:rPr lang="en-PH" sz="2800" b="1" dirty="0" smtClean="0">
                <a:solidFill>
                  <a:srgbClr val="FF6600"/>
                </a:solidFill>
              </a:rPr>
              <a:t>(part-by-part)</a:t>
            </a:r>
            <a:endParaRPr lang="en-PH" b="1" dirty="0">
              <a:solidFill>
                <a:srgbClr val="FF6600"/>
              </a:solidFill>
            </a:endParaRPr>
          </a:p>
        </p:txBody>
      </p:sp>
      <p:sp>
        <p:nvSpPr>
          <p:cNvPr id="3" name="Content Placeholder 2"/>
          <p:cNvSpPr>
            <a:spLocks noGrp="1"/>
          </p:cNvSpPr>
          <p:nvPr>
            <p:ph idx="1"/>
          </p:nvPr>
        </p:nvSpPr>
        <p:spPr>
          <a:xfrm>
            <a:off x="457200" y="2249424"/>
            <a:ext cx="8229600" cy="1560576"/>
          </a:xfrm>
        </p:spPr>
        <p:txBody>
          <a:bodyPr>
            <a:normAutofit/>
          </a:bodyPr>
          <a:lstStyle/>
          <a:p>
            <a:pPr marL="109728" indent="0">
              <a:buNone/>
            </a:pPr>
            <a:r>
              <a:rPr lang="en-PH" b="1" u="sng" dirty="0" smtClean="0">
                <a:solidFill>
                  <a:srgbClr val="0000FF"/>
                </a:solidFill>
                <a:latin typeface="Agency FB" pitchFamily="34" charset="0"/>
              </a:rPr>
              <a:t>Topic</a:t>
            </a:r>
            <a:r>
              <a:rPr lang="en-PH" b="1" dirty="0" smtClean="0">
                <a:solidFill>
                  <a:srgbClr val="0000FF"/>
                </a:solidFill>
                <a:latin typeface="Agency FB" pitchFamily="34" charset="0"/>
              </a:rPr>
              <a:t>:</a:t>
            </a:r>
            <a:r>
              <a:rPr lang="en-PH" b="1" dirty="0" smtClean="0">
                <a:solidFill>
                  <a:srgbClr val="FF0000"/>
                </a:solidFill>
                <a:latin typeface="Agency FB" pitchFamily="34" charset="0"/>
              </a:rPr>
              <a:t> </a:t>
            </a:r>
            <a:r>
              <a:rPr lang="en-PH" b="1" i="1" dirty="0" smtClean="0">
                <a:solidFill>
                  <a:srgbClr val="0000FF"/>
                </a:solidFill>
                <a:latin typeface="Agency FB" pitchFamily="34" charset="0"/>
              </a:rPr>
              <a:t>Use of critters in product testing for cosmetics</a:t>
            </a:r>
            <a:r>
              <a:rPr lang="en-PH" b="1" dirty="0" smtClean="0">
                <a:solidFill>
                  <a:srgbClr val="FF0000"/>
                </a:solidFill>
                <a:latin typeface="Agency FB" pitchFamily="34" charset="0"/>
              </a:rPr>
              <a:t> </a:t>
            </a:r>
          </a:p>
          <a:p>
            <a:pPr marL="109728" indent="0">
              <a:buNone/>
            </a:pPr>
            <a:r>
              <a:rPr lang="en-PH" b="1" dirty="0" smtClean="0">
                <a:solidFill>
                  <a:srgbClr val="FF0000"/>
                </a:solidFill>
                <a:latin typeface="Agency FB" pitchFamily="34" charset="0"/>
              </a:rPr>
              <a:t>Observe how the HOOK is concisely yet appropriately expressed then paraphrased:</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886200"/>
            <a:ext cx="5638800" cy="27432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Font typeface="Georgia"/>
              <a:buNone/>
            </a:pPr>
            <a:r>
              <a:rPr lang="en-PH" sz="2000" dirty="0" smtClean="0">
                <a:solidFill>
                  <a:srgbClr val="0070C0"/>
                </a:solidFill>
              </a:rPr>
              <a:t>Consultant, researcher and author Anthony Douglas Williams states, "All life deserves respect, dignity, and compassion. All life."</a:t>
            </a:r>
            <a:r>
              <a:rPr lang="en-PH" sz="2000" dirty="0" smtClean="0"/>
              <a:t> </a:t>
            </a:r>
            <a:r>
              <a:rPr lang="en-PH" sz="2000" dirty="0" smtClean="0">
                <a:solidFill>
                  <a:srgbClr val="7030A0"/>
                </a:solidFill>
              </a:rPr>
              <a:t>The opposite of what Williams expresses, however, is what continuously happens these days as innocent animals are used in various types of experiments involved in the manufacturing of different products—particularly cosmetics</a:t>
            </a:r>
            <a:r>
              <a:rPr lang="en-PH" sz="2000" dirty="0" smtClean="0"/>
              <a:t>. </a:t>
            </a:r>
            <a:endParaRPr lang="en-PH" sz="2000" dirty="0"/>
          </a:p>
        </p:txBody>
      </p:sp>
      <p:sp>
        <p:nvSpPr>
          <p:cNvPr id="5" name="Content Placeholder 2"/>
          <p:cNvSpPr txBox="1">
            <a:spLocks/>
          </p:cNvSpPr>
          <p:nvPr/>
        </p:nvSpPr>
        <p:spPr>
          <a:xfrm>
            <a:off x="5943600" y="3581400"/>
            <a:ext cx="3048000" cy="8382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Font typeface="Georgia"/>
              <a:buNone/>
            </a:pPr>
            <a:r>
              <a:rPr lang="en-PH" sz="2400" dirty="0" smtClean="0">
                <a:solidFill>
                  <a:srgbClr val="0070C0"/>
                </a:solidFill>
                <a:sym typeface="Wingdings" pitchFamily="2" charset="2"/>
              </a:rPr>
              <a:t> </a:t>
            </a:r>
            <a:r>
              <a:rPr lang="en-PH" sz="2400" b="1" dirty="0" smtClean="0">
                <a:solidFill>
                  <a:srgbClr val="0070C0"/>
                </a:solidFill>
                <a:sym typeface="Wingdings" pitchFamily="2" charset="2"/>
              </a:rPr>
              <a:t>QUOTE</a:t>
            </a:r>
          </a:p>
          <a:p>
            <a:pPr marL="109728" indent="0">
              <a:buFont typeface="Georgia"/>
              <a:buNone/>
            </a:pPr>
            <a:r>
              <a:rPr lang="en-PH" sz="2400" dirty="0" smtClean="0">
                <a:solidFill>
                  <a:srgbClr val="7030A0"/>
                </a:solidFill>
                <a:sym typeface="Wingdings" pitchFamily="2" charset="2"/>
              </a:rPr>
              <a:t> </a:t>
            </a:r>
            <a:r>
              <a:rPr lang="en-PH" sz="2400" b="1" dirty="0" smtClean="0">
                <a:solidFill>
                  <a:srgbClr val="7030A0"/>
                </a:solidFill>
              </a:rPr>
              <a:t>PARAPHRASE</a:t>
            </a:r>
            <a:endParaRPr lang="en-PH" sz="2400" b="1" dirty="0"/>
          </a:p>
        </p:txBody>
      </p:sp>
    </p:spTree>
    <p:extLst>
      <p:ext uri="{BB962C8B-B14F-4D97-AF65-F5344CB8AC3E}">
        <p14:creationId xmlns:p14="http://schemas.microsoft.com/office/powerpoint/2010/main" val="1142605915"/>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Introduction </a:t>
            </a:r>
            <a:r>
              <a:rPr lang="en-PH" sz="2800" b="1" dirty="0" smtClean="0">
                <a:solidFill>
                  <a:srgbClr val="FF6600"/>
                </a:solidFill>
              </a:rPr>
              <a:t>(part-by-part)</a:t>
            </a:r>
            <a:endParaRPr lang="en-PH" b="1" dirty="0">
              <a:solidFill>
                <a:srgbClr val="FF6600"/>
              </a:solidFill>
            </a:endParaRPr>
          </a:p>
        </p:txBody>
      </p:sp>
      <p:sp>
        <p:nvSpPr>
          <p:cNvPr id="3" name="Content Placeholder 2"/>
          <p:cNvSpPr>
            <a:spLocks noGrp="1"/>
          </p:cNvSpPr>
          <p:nvPr>
            <p:ph idx="1"/>
          </p:nvPr>
        </p:nvSpPr>
        <p:spPr>
          <a:xfrm>
            <a:off x="457200" y="2249424"/>
            <a:ext cx="8229600" cy="646176"/>
          </a:xfrm>
        </p:spPr>
        <p:txBody>
          <a:bodyPr>
            <a:normAutofit fontScale="92500"/>
          </a:bodyPr>
          <a:lstStyle/>
          <a:p>
            <a:pPr marL="109728" indent="0">
              <a:buNone/>
            </a:pPr>
            <a:r>
              <a:rPr lang="en-PH" b="1" dirty="0" smtClean="0">
                <a:solidFill>
                  <a:srgbClr val="FF0000"/>
                </a:solidFill>
                <a:latin typeface="Agency FB" pitchFamily="34" charset="0"/>
              </a:rPr>
              <a:t>Take note of how the </a:t>
            </a:r>
            <a:r>
              <a:rPr lang="en-PH" b="1" dirty="0" smtClean="0">
                <a:solidFill>
                  <a:srgbClr val="0000FF"/>
                </a:solidFill>
                <a:latin typeface="Agency FB" pitchFamily="34" charset="0"/>
              </a:rPr>
              <a:t>BACKGROUND </a:t>
            </a:r>
            <a:r>
              <a:rPr lang="en-PH" b="1" dirty="0" smtClean="0">
                <a:solidFill>
                  <a:srgbClr val="FF0000"/>
                </a:solidFill>
                <a:latin typeface="Agency FB" pitchFamily="34" charset="0"/>
              </a:rPr>
              <a:t>information is initially provided:</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2819400"/>
            <a:ext cx="8077200" cy="28194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lgn="just">
              <a:buNone/>
            </a:pPr>
            <a:r>
              <a:rPr lang="en-PH" sz="1800" dirty="0"/>
              <a:t>According to Larry Carbone, Veterinarian and Director of Animal Care and Use Program at University of California (2015), </a:t>
            </a:r>
            <a:r>
              <a:rPr lang="en-PH" sz="1800" dirty="0">
                <a:solidFill>
                  <a:srgbClr val="0070C0"/>
                </a:solidFill>
              </a:rPr>
              <a:t>animal testing or also known as animal experimentation or research is the use of non-human animals in experiments that seek to control the variable that affects the behavior or </a:t>
            </a:r>
            <a:r>
              <a:rPr lang="en-PH" sz="1800" dirty="0" err="1">
                <a:solidFill>
                  <a:srgbClr val="0070C0"/>
                </a:solidFill>
              </a:rPr>
              <a:t>biolofical</a:t>
            </a:r>
            <a:r>
              <a:rPr lang="en-PH" sz="1800" dirty="0">
                <a:solidFill>
                  <a:srgbClr val="0070C0"/>
                </a:solidFill>
              </a:rPr>
              <a:t> system under study.</a:t>
            </a:r>
            <a:r>
              <a:rPr lang="en-PH" sz="1800" dirty="0"/>
              <a:t> Additionally, Carbone further emphasizes that animal testing has ethical issues as it reduces the quality of life of animals involved in product testing. As published by </a:t>
            </a:r>
            <a:r>
              <a:rPr lang="en-PH" sz="1800" dirty="0" err="1"/>
              <a:t>Animalresearch</a:t>
            </a:r>
            <a:r>
              <a:rPr lang="en-PH" sz="1800" dirty="0"/>
              <a:t> Info in 2014, </a:t>
            </a:r>
            <a:r>
              <a:rPr lang="en-PH" sz="1800" dirty="0">
                <a:solidFill>
                  <a:srgbClr val="0070C0"/>
                </a:solidFill>
              </a:rPr>
              <a:t>over 100 million animals are burned, crippled, poisoned and abused in US laboratories every year in order to develop advanced scientific understanding in product development</a:t>
            </a:r>
            <a:r>
              <a:rPr lang="en-PH" sz="1800" dirty="0"/>
              <a:t>. The most common of these test animals are mice, cats, dogs, rabbits, guinea </a:t>
            </a:r>
            <a:r>
              <a:rPr lang="en-PH" sz="1800" dirty="0" err="1"/>
              <a:t>piigs</a:t>
            </a:r>
            <a:r>
              <a:rPr lang="en-PH" sz="1800" dirty="0"/>
              <a:t> and or other farm animals.</a:t>
            </a:r>
          </a:p>
        </p:txBody>
      </p:sp>
      <p:sp>
        <p:nvSpPr>
          <p:cNvPr id="5" name="Content Placeholder 2"/>
          <p:cNvSpPr txBox="1">
            <a:spLocks/>
          </p:cNvSpPr>
          <p:nvPr/>
        </p:nvSpPr>
        <p:spPr>
          <a:xfrm>
            <a:off x="2667000" y="6019800"/>
            <a:ext cx="6172200" cy="530942"/>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Font typeface="Georgia"/>
              <a:buNone/>
            </a:pPr>
            <a:r>
              <a:rPr lang="en-PH" sz="2400" dirty="0" smtClean="0">
                <a:solidFill>
                  <a:srgbClr val="0070C0"/>
                </a:solidFill>
                <a:sym typeface="Wingdings" pitchFamily="2" charset="2"/>
              </a:rPr>
              <a:t> </a:t>
            </a:r>
            <a:r>
              <a:rPr lang="en-PH" sz="2400" b="1" dirty="0" smtClean="0">
                <a:solidFill>
                  <a:srgbClr val="0070C0"/>
                </a:solidFill>
                <a:sym typeface="Wingdings" pitchFamily="2" charset="2"/>
              </a:rPr>
              <a:t>FACTS / INFO FROM RESEARCH</a:t>
            </a:r>
          </a:p>
        </p:txBody>
      </p:sp>
    </p:spTree>
    <p:extLst>
      <p:ext uri="{BB962C8B-B14F-4D97-AF65-F5344CB8AC3E}">
        <p14:creationId xmlns:p14="http://schemas.microsoft.com/office/powerpoint/2010/main" val="1192824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Introduction </a:t>
            </a:r>
            <a:r>
              <a:rPr lang="en-PH" sz="2800" b="1" dirty="0" smtClean="0">
                <a:solidFill>
                  <a:srgbClr val="FF6600"/>
                </a:solidFill>
              </a:rPr>
              <a:t>(part-by-part)</a:t>
            </a:r>
            <a:endParaRPr lang="en-PH" b="1" dirty="0">
              <a:solidFill>
                <a:srgbClr val="FF6600"/>
              </a:solidFill>
            </a:endParaRPr>
          </a:p>
        </p:txBody>
      </p:sp>
      <p:sp>
        <p:nvSpPr>
          <p:cNvPr id="3" name="Content Placeholder 2"/>
          <p:cNvSpPr>
            <a:spLocks noGrp="1"/>
          </p:cNvSpPr>
          <p:nvPr>
            <p:ph idx="1"/>
          </p:nvPr>
        </p:nvSpPr>
        <p:spPr>
          <a:xfrm>
            <a:off x="457200" y="2249424"/>
            <a:ext cx="8229600" cy="1027176"/>
          </a:xfrm>
        </p:spPr>
        <p:txBody>
          <a:bodyPr>
            <a:normAutofit lnSpcReduction="10000"/>
          </a:bodyPr>
          <a:lstStyle/>
          <a:p>
            <a:pPr marL="109728" indent="0">
              <a:buNone/>
            </a:pPr>
            <a:r>
              <a:rPr lang="en-PH" sz="3200" b="1" dirty="0" smtClean="0">
                <a:solidFill>
                  <a:srgbClr val="FF0000"/>
                </a:solidFill>
                <a:latin typeface="Agency FB" pitchFamily="34" charset="0"/>
              </a:rPr>
              <a:t>Look at how the significance </a:t>
            </a:r>
            <a:r>
              <a:rPr lang="en-PH" sz="3200" b="1" dirty="0" smtClean="0">
                <a:solidFill>
                  <a:srgbClr val="0000FF"/>
                </a:solidFill>
                <a:latin typeface="Agency FB" pitchFamily="34" charset="0"/>
              </a:rPr>
              <a:t>(LEAD-IN/OVERVIEW) </a:t>
            </a:r>
            <a:r>
              <a:rPr lang="en-PH" sz="3200" b="1" dirty="0" smtClean="0">
                <a:solidFill>
                  <a:srgbClr val="FF0000"/>
                </a:solidFill>
                <a:latin typeface="Agency FB" pitchFamily="34" charset="0"/>
              </a:rPr>
              <a:t>of the issue or topic is expressed:</a:t>
            </a:r>
            <a:endParaRPr lang="en-PH" sz="3200"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276600"/>
            <a:ext cx="8153400" cy="20574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lgn="just">
              <a:buNone/>
            </a:pPr>
            <a:r>
              <a:rPr lang="en-PH" sz="2400" dirty="0"/>
              <a:t>As animal testing progressively increases not only in the US but also across the globe, the more that society should be made more aware of the negative </a:t>
            </a:r>
            <a:r>
              <a:rPr lang="en-PH" sz="2400" dirty="0" smtClean="0"/>
              <a:t>implications the </a:t>
            </a:r>
            <a:r>
              <a:rPr lang="en-PH" sz="2400" dirty="0"/>
              <a:t>practices could have on animal life as a whole. </a:t>
            </a:r>
          </a:p>
        </p:txBody>
      </p:sp>
      <p:sp>
        <p:nvSpPr>
          <p:cNvPr id="5" name="Content Placeholder 2"/>
          <p:cNvSpPr txBox="1">
            <a:spLocks/>
          </p:cNvSpPr>
          <p:nvPr/>
        </p:nvSpPr>
        <p:spPr>
          <a:xfrm>
            <a:off x="2438400" y="5410200"/>
            <a:ext cx="6172200" cy="530942"/>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Font typeface="Georgia"/>
              <a:buNone/>
            </a:pPr>
            <a:r>
              <a:rPr lang="en-PH" sz="2400" dirty="0" smtClean="0">
                <a:solidFill>
                  <a:srgbClr val="0070C0"/>
                </a:solidFill>
                <a:sym typeface="Wingdings" pitchFamily="2" charset="2"/>
              </a:rPr>
              <a:t> </a:t>
            </a:r>
            <a:r>
              <a:rPr lang="en-PH" sz="2400" b="1" dirty="0" smtClean="0">
                <a:solidFill>
                  <a:srgbClr val="0070C0"/>
                </a:solidFill>
                <a:sym typeface="Wingdings" pitchFamily="2" charset="2"/>
              </a:rPr>
              <a:t>This can be in 1 to 2 sentences.</a:t>
            </a:r>
          </a:p>
        </p:txBody>
      </p:sp>
    </p:spTree>
    <p:extLst>
      <p:ext uri="{BB962C8B-B14F-4D97-AF65-F5344CB8AC3E}">
        <p14:creationId xmlns:p14="http://schemas.microsoft.com/office/powerpoint/2010/main" val="341942094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Introduction </a:t>
            </a:r>
            <a:r>
              <a:rPr lang="en-PH" sz="2800" b="1" dirty="0" smtClean="0">
                <a:solidFill>
                  <a:srgbClr val="FF6600"/>
                </a:solidFill>
              </a:rPr>
              <a:t>(part-by-part)</a:t>
            </a:r>
            <a:endParaRPr lang="en-PH" b="1" dirty="0">
              <a:solidFill>
                <a:srgbClr val="FF6600"/>
              </a:solidFill>
            </a:endParaRPr>
          </a:p>
        </p:txBody>
      </p:sp>
      <p:sp>
        <p:nvSpPr>
          <p:cNvPr id="3" name="Content Placeholder 2"/>
          <p:cNvSpPr>
            <a:spLocks noGrp="1"/>
          </p:cNvSpPr>
          <p:nvPr>
            <p:ph idx="1"/>
          </p:nvPr>
        </p:nvSpPr>
        <p:spPr>
          <a:xfrm>
            <a:off x="457200" y="2249424"/>
            <a:ext cx="8229600" cy="1408176"/>
          </a:xfrm>
        </p:spPr>
        <p:txBody>
          <a:bodyPr>
            <a:normAutofit fontScale="92500" lnSpcReduction="10000"/>
          </a:bodyPr>
          <a:lstStyle/>
          <a:p>
            <a:pPr marL="109728" indent="0">
              <a:buNone/>
            </a:pPr>
            <a:r>
              <a:rPr lang="en-PH" sz="3200" b="1" dirty="0" smtClean="0">
                <a:solidFill>
                  <a:srgbClr val="FF0000"/>
                </a:solidFill>
                <a:latin typeface="Agency FB" pitchFamily="34" charset="0"/>
              </a:rPr>
              <a:t>Now </a:t>
            </a:r>
            <a:r>
              <a:rPr lang="en-PH" sz="3200" b="1" dirty="0" err="1" smtClean="0">
                <a:solidFill>
                  <a:srgbClr val="FF0000"/>
                </a:solidFill>
                <a:latin typeface="Agency FB" pitchFamily="34" charset="0"/>
              </a:rPr>
              <a:t>analyze</a:t>
            </a:r>
            <a:r>
              <a:rPr lang="en-PH" sz="3200" b="1" dirty="0" smtClean="0">
                <a:solidFill>
                  <a:srgbClr val="FF0000"/>
                </a:solidFill>
                <a:latin typeface="Agency FB" pitchFamily="34" charset="0"/>
              </a:rPr>
              <a:t> how the </a:t>
            </a:r>
            <a:r>
              <a:rPr lang="en-PH" sz="3200" b="1" dirty="0" smtClean="0">
                <a:solidFill>
                  <a:srgbClr val="0000FF"/>
                </a:solidFill>
                <a:latin typeface="Agency FB" pitchFamily="34" charset="0"/>
              </a:rPr>
              <a:t>THESIS STATEMENT</a:t>
            </a:r>
            <a:r>
              <a:rPr lang="en-PH" sz="3200" b="1" dirty="0" smtClean="0">
                <a:solidFill>
                  <a:srgbClr val="FF0000"/>
                </a:solidFill>
                <a:latin typeface="Agency FB" pitchFamily="34" charset="0"/>
              </a:rPr>
              <a:t> presents the writer’s overall claim and the specific key ideas that will be the basis of the claim and the discussion:</a:t>
            </a:r>
            <a:endParaRPr lang="en-PH" sz="3200"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657600"/>
            <a:ext cx="8153400" cy="16764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lgn="just">
              <a:buNone/>
            </a:pPr>
            <a:r>
              <a:rPr lang="en-PH" sz="2400" dirty="0"/>
              <a:t>Cosmetic manufacturers in particular could start looking into alternative testing methods that do not involve animal testing, but rely more on evaluation of substances or chemicals, thus avoiding further harm to critters.</a:t>
            </a:r>
          </a:p>
        </p:txBody>
      </p:sp>
      <p:sp>
        <p:nvSpPr>
          <p:cNvPr id="5" name="Content Placeholder 2"/>
          <p:cNvSpPr txBox="1">
            <a:spLocks/>
          </p:cNvSpPr>
          <p:nvPr/>
        </p:nvSpPr>
        <p:spPr>
          <a:xfrm>
            <a:off x="2286000" y="5565058"/>
            <a:ext cx="6477000" cy="530942"/>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Font typeface="Georgia"/>
              <a:buNone/>
            </a:pPr>
            <a:r>
              <a:rPr lang="en-PH" sz="2400" dirty="0" smtClean="0">
                <a:solidFill>
                  <a:srgbClr val="0070C0"/>
                </a:solidFill>
                <a:sym typeface="Wingdings" pitchFamily="2" charset="2"/>
              </a:rPr>
              <a:t> </a:t>
            </a:r>
            <a:r>
              <a:rPr lang="en-PH" sz="2400" b="1" dirty="0" smtClean="0">
                <a:solidFill>
                  <a:srgbClr val="0070C0"/>
                </a:solidFill>
                <a:sym typeface="Wingdings" pitchFamily="2" charset="2"/>
              </a:rPr>
              <a:t>This can be done in 1 to 2 sentences.</a:t>
            </a:r>
          </a:p>
        </p:txBody>
      </p:sp>
    </p:spTree>
    <p:extLst>
      <p:ext uri="{BB962C8B-B14F-4D97-AF65-F5344CB8AC3E}">
        <p14:creationId xmlns:p14="http://schemas.microsoft.com/office/powerpoint/2010/main" val="119577091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PH"/>
          </a:p>
        </p:txBody>
      </p:sp>
      <p:sp>
        <p:nvSpPr>
          <p:cNvPr id="3" name="Content Placeholder 2"/>
          <p:cNvSpPr>
            <a:spLocks noGrp="1"/>
          </p:cNvSpPr>
          <p:nvPr>
            <p:ph idx="1"/>
          </p:nvPr>
        </p:nvSpPr>
        <p:spPr/>
        <p:txBody>
          <a:bodyPr/>
          <a:lstStyle/>
          <a:p>
            <a:endParaRPr lang="en-PH"/>
          </a:p>
        </p:txBody>
      </p:sp>
    </p:spTree>
    <p:extLst>
      <p:ext uri="{BB962C8B-B14F-4D97-AF65-F5344CB8AC3E}">
        <p14:creationId xmlns:p14="http://schemas.microsoft.com/office/powerpoint/2010/main" val="142121355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General Guidelines (</a:t>
            </a:r>
            <a:r>
              <a:rPr lang="en-PH" b="1" dirty="0" smtClean="0">
                <a:solidFill>
                  <a:srgbClr val="FF6600"/>
                </a:solidFill>
              </a:rPr>
              <a:t>Discussion</a:t>
            </a:r>
            <a:r>
              <a:rPr lang="en-PH" b="1" dirty="0" smtClean="0">
                <a:solidFill>
                  <a:srgbClr val="0070C0"/>
                </a:solidFill>
              </a:rPr>
              <a:t>)</a:t>
            </a:r>
            <a:endParaRPr lang="en-PH" b="1" dirty="0">
              <a:solidFill>
                <a:srgbClr val="FF6600"/>
              </a:solidFill>
            </a:endParaRPr>
          </a:p>
        </p:txBody>
      </p:sp>
      <p:sp>
        <p:nvSpPr>
          <p:cNvPr id="3" name="Content Placeholder 2"/>
          <p:cNvSpPr>
            <a:spLocks noGrp="1"/>
          </p:cNvSpPr>
          <p:nvPr>
            <p:ph idx="1"/>
          </p:nvPr>
        </p:nvSpPr>
        <p:spPr>
          <a:xfrm>
            <a:off x="457200" y="2249424"/>
            <a:ext cx="8229600" cy="1560576"/>
          </a:xfrm>
        </p:spPr>
        <p:txBody>
          <a:bodyPr>
            <a:normAutofit/>
          </a:bodyPr>
          <a:lstStyle/>
          <a:p>
            <a:pPr marL="109728" indent="0">
              <a:buNone/>
            </a:pPr>
            <a:r>
              <a:rPr lang="en-PH" b="1" dirty="0" smtClean="0">
                <a:solidFill>
                  <a:srgbClr val="FF0000"/>
                </a:solidFill>
                <a:latin typeface="Agency FB" pitchFamily="34" charset="0"/>
              </a:rPr>
              <a:t>Take note of the following as you develop the introduction.</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048000"/>
            <a:ext cx="8077200" cy="32766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566928" indent="-457200">
              <a:buFont typeface="Georgia"/>
              <a:buAutoNum type="arabicPeriod"/>
            </a:pPr>
            <a:r>
              <a:rPr lang="en-PH" sz="2000" dirty="0" smtClean="0">
                <a:solidFill>
                  <a:srgbClr val="0000FF"/>
                </a:solidFill>
              </a:rPr>
              <a:t>Review the specific ideas stated in your Thesis Statement.</a:t>
            </a:r>
          </a:p>
          <a:p>
            <a:pPr marL="566928" indent="-457200">
              <a:buFont typeface="Georgia"/>
              <a:buAutoNum type="arabicPeriod"/>
            </a:pPr>
            <a:r>
              <a:rPr lang="en-PH" sz="2000" dirty="0" smtClean="0">
                <a:solidFill>
                  <a:srgbClr val="FF0000"/>
                </a:solidFill>
              </a:rPr>
              <a:t>Outline the topic statements you will use in your discussion topics. Ensure that they are aligned to the Thesis Statement.</a:t>
            </a:r>
          </a:p>
          <a:p>
            <a:pPr marL="566928" indent="-457200">
              <a:buFont typeface="Georgia"/>
              <a:buAutoNum type="arabicPeriod"/>
            </a:pPr>
            <a:r>
              <a:rPr lang="en-PH" sz="2000" dirty="0" smtClean="0">
                <a:solidFill>
                  <a:srgbClr val="002060"/>
                </a:solidFill>
              </a:rPr>
              <a:t>Gather specific evidence (facts and other research information/data) that support your topic sentences.</a:t>
            </a:r>
          </a:p>
          <a:p>
            <a:pPr marL="566928" indent="-457200">
              <a:buFont typeface="Georgia"/>
              <a:buAutoNum type="arabicPeriod"/>
            </a:pPr>
            <a:r>
              <a:rPr lang="en-PH" sz="2000" dirty="0" smtClean="0">
                <a:solidFill>
                  <a:srgbClr val="7030A0"/>
                </a:solidFill>
              </a:rPr>
              <a:t>The first and or up to second paragraph of the discussion must present the counterclaim(s</a:t>
            </a:r>
            <a:r>
              <a:rPr lang="en-PH" sz="2000" dirty="0" smtClean="0">
                <a:solidFill>
                  <a:srgbClr val="7030A0"/>
                </a:solidFill>
              </a:rPr>
              <a:t>). </a:t>
            </a:r>
            <a:r>
              <a:rPr lang="en-PH" sz="2000" b="1" u="sng" dirty="0" smtClean="0">
                <a:solidFill>
                  <a:srgbClr val="FF0000"/>
                </a:solidFill>
              </a:rPr>
              <a:t>Allot 3 to 4 paragraphs in all.</a:t>
            </a:r>
            <a:endParaRPr lang="en-PH" sz="2000" b="1" u="sng" dirty="0" smtClean="0">
              <a:solidFill>
                <a:srgbClr val="FF0000"/>
              </a:solidFill>
            </a:endParaRPr>
          </a:p>
          <a:p>
            <a:pPr marL="566928" indent="-457200">
              <a:buFont typeface="Georgia"/>
              <a:buAutoNum type="arabicPeriod"/>
            </a:pPr>
            <a:r>
              <a:rPr lang="en-PH" sz="2000" dirty="0" smtClean="0">
                <a:solidFill>
                  <a:srgbClr val="FF6600"/>
                </a:solidFill>
              </a:rPr>
              <a:t>Present your analysis or insights before or after the evidence (facts/research information) before wrapping up each discussion paragraph.</a:t>
            </a:r>
          </a:p>
          <a:p>
            <a:pPr marL="566928" indent="-457200">
              <a:buFont typeface="Georgia"/>
              <a:buAutoNum type="arabicPeriod"/>
            </a:pPr>
            <a:endParaRPr lang="en-PH" sz="2000" dirty="0" smtClean="0"/>
          </a:p>
          <a:p>
            <a:pPr marL="566928" indent="-457200">
              <a:buFont typeface="Georgia"/>
              <a:buAutoNum type="arabicPeriod"/>
            </a:pPr>
            <a:endParaRPr lang="en-PH" sz="2000" dirty="0"/>
          </a:p>
        </p:txBody>
      </p:sp>
    </p:spTree>
    <p:extLst>
      <p:ext uri="{BB962C8B-B14F-4D97-AF65-F5344CB8AC3E}">
        <p14:creationId xmlns:p14="http://schemas.microsoft.com/office/powerpoint/2010/main" val="416240491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Specific Guidelines </a:t>
            </a:r>
            <a:r>
              <a:rPr lang="en-PH" b="1" dirty="0" smtClean="0">
                <a:solidFill>
                  <a:srgbClr val="0070C0"/>
                </a:solidFill>
              </a:rPr>
              <a:t>(</a:t>
            </a:r>
            <a:r>
              <a:rPr lang="en-PH" b="1" dirty="0" smtClean="0">
                <a:solidFill>
                  <a:srgbClr val="FF6600"/>
                </a:solidFill>
              </a:rPr>
              <a:t>Discussion</a:t>
            </a:r>
            <a:r>
              <a:rPr lang="en-PH" b="1" dirty="0" smtClean="0">
                <a:solidFill>
                  <a:srgbClr val="0070C0"/>
                </a:solidFill>
              </a:rPr>
              <a:t>)</a:t>
            </a:r>
            <a:endParaRPr lang="en-PH" b="1" dirty="0">
              <a:solidFill>
                <a:srgbClr val="FF6600"/>
              </a:solidFill>
            </a:endParaRPr>
          </a:p>
        </p:txBody>
      </p:sp>
      <p:sp>
        <p:nvSpPr>
          <p:cNvPr id="3" name="Content Placeholder 2"/>
          <p:cNvSpPr>
            <a:spLocks noGrp="1"/>
          </p:cNvSpPr>
          <p:nvPr>
            <p:ph idx="1"/>
          </p:nvPr>
        </p:nvSpPr>
        <p:spPr>
          <a:xfrm>
            <a:off x="457200" y="2249424"/>
            <a:ext cx="8229600" cy="1560576"/>
          </a:xfrm>
        </p:spPr>
        <p:txBody>
          <a:bodyPr>
            <a:normAutofit/>
          </a:bodyPr>
          <a:lstStyle/>
          <a:p>
            <a:pPr marL="109728" indent="0">
              <a:buNone/>
            </a:pPr>
            <a:r>
              <a:rPr lang="en-PH" b="1" dirty="0" smtClean="0">
                <a:solidFill>
                  <a:srgbClr val="FF0000"/>
                </a:solidFill>
                <a:latin typeface="Agency FB" pitchFamily="34" charset="0"/>
              </a:rPr>
              <a:t>Take note of the following as you develop the introduction.</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048000"/>
            <a:ext cx="8077200" cy="32766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566928" indent="-457200">
              <a:buFont typeface="Georgia"/>
              <a:buAutoNum type="arabicPeriod"/>
            </a:pPr>
            <a:r>
              <a:rPr lang="en-PH" sz="2200" dirty="0" smtClean="0"/>
              <a:t>Use an appropriate hook. </a:t>
            </a:r>
          </a:p>
          <a:p>
            <a:pPr marL="566928" indent="-457200">
              <a:buFont typeface="Georgia"/>
              <a:buAutoNum type="arabicPeriod"/>
            </a:pPr>
            <a:endParaRPr lang="en-PH" sz="1200" dirty="0" smtClean="0"/>
          </a:p>
          <a:p>
            <a:pPr marL="566928" indent="-457200">
              <a:buFont typeface="Georgia"/>
              <a:buAutoNum type="arabicPeriod"/>
            </a:pPr>
            <a:r>
              <a:rPr lang="en-PH" sz="2200" dirty="0" smtClean="0"/>
              <a:t>Present the most fundamental information based on research to create an appropriate background.</a:t>
            </a:r>
          </a:p>
          <a:p>
            <a:pPr marL="566928" indent="-457200">
              <a:buFont typeface="Georgia"/>
              <a:buAutoNum type="arabicPeriod"/>
            </a:pPr>
            <a:endParaRPr lang="en-PH" sz="1200" dirty="0" smtClean="0"/>
          </a:p>
          <a:p>
            <a:pPr marL="566928" indent="-457200">
              <a:buFont typeface="Georgia"/>
              <a:buAutoNum type="arabicPeriod"/>
            </a:pPr>
            <a:r>
              <a:rPr lang="en-PH" sz="2200" dirty="0" smtClean="0"/>
              <a:t>Express what makes the topic worth discussing or engaging.</a:t>
            </a:r>
          </a:p>
          <a:p>
            <a:pPr marL="566928" indent="-457200">
              <a:buFont typeface="Georgia"/>
              <a:buAutoNum type="arabicPeriod"/>
            </a:pPr>
            <a:endParaRPr lang="en-PH" sz="1200" dirty="0" smtClean="0"/>
          </a:p>
          <a:p>
            <a:pPr marL="566928" indent="-457200">
              <a:buFont typeface="Georgia"/>
              <a:buAutoNum type="arabicPeriod"/>
            </a:pPr>
            <a:r>
              <a:rPr lang="en-PH" sz="2200" dirty="0" smtClean="0"/>
              <a:t>Express the Thesis Statement in concrete and specific terms. Avoid abstract or broad terms.</a:t>
            </a:r>
            <a:endParaRPr lang="en-PH" sz="2200" dirty="0"/>
          </a:p>
        </p:txBody>
      </p:sp>
    </p:spTree>
    <p:extLst>
      <p:ext uri="{BB962C8B-B14F-4D97-AF65-F5344CB8AC3E}">
        <p14:creationId xmlns:p14="http://schemas.microsoft.com/office/powerpoint/2010/main" val="19145137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Discussion </a:t>
            </a:r>
            <a:r>
              <a:rPr lang="en-PH" sz="2800" b="1" dirty="0" smtClean="0">
                <a:solidFill>
                  <a:srgbClr val="FF6600"/>
                </a:solidFill>
              </a:rPr>
              <a:t>(Counterclaim)</a:t>
            </a:r>
            <a:endParaRPr lang="en-PH" b="1" dirty="0">
              <a:solidFill>
                <a:srgbClr val="FF6600"/>
              </a:solidFill>
            </a:endParaRPr>
          </a:p>
        </p:txBody>
      </p:sp>
      <p:sp>
        <p:nvSpPr>
          <p:cNvPr id="3" name="Content Placeholder 2"/>
          <p:cNvSpPr>
            <a:spLocks noGrp="1"/>
          </p:cNvSpPr>
          <p:nvPr>
            <p:ph idx="1"/>
          </p:nvPr>
        </p:nvSpPr>
        <p:spPr>
          <a:xfrm>
            <a:off x="457200" y="2249424"/>
            <a:ext cx="8229600" cy="1408176"/>
          </a:xfrm>
        </p:spPr>
        <p:txBody>
          <a:bodyPr>
            <a:normAutofit/>
          </a:bodyPr>
          <a:lstStyle/>
          <a:p>
            <a:pPr marL="109728" indent="0">
              <a:buNone/>
            </a:pPr>
            <a:r>
              <a:rPr lang="en-PH" b="1" dirty="0" smtClean="0">
                <a:solidFill>
                  <a:srgbClr val="FF0000"/>
                </a:solidFill>
                <a:latin typeface="Agency FB" pitchFamily="34" charset="0"/>
              </a:rPr>
              <a:t>The first 2 to 3 paragraphs should have a </a:t>
            </a:r>
            <a:r>
              <a:rPr lang="en-PH" b="1" dirty="0" smtClean="0">
                <a:solidFill>
                  <a:srgbClr val="0000FF"/>
                </a:solidFill>
                <a:latin typeface="Agency FB" pitchFamily="34" charset="0"/>
              </a:rPr>
              <a:t>COUNTERCLAIM</a:t>
            </a:r>
            <a:r>
              <a:rPr lang="en-PH" b="1" dirty="0" smtClean="0">
                <a:solidFill>
                  <a:srgbClr val="FF0000"/>
                </a:solidFill>
                <a:latin typeface="Agency FB" pitchFamily="34" charset="0"/>
              </a:rPr>
              <a:t>. Below is an Antithesis found at the beginning of a counterclaim discussion paragraph:</a:t>
            </a:r>
            <a:endParaRPr lang="en-PH" b="1" dirty="0" smtClean="0">
              <a:solidFill>
                <a:srgbClr val="7030A0"/>
              </a:solidFill>
              <a:latin typeface="Agency FB" pitchFamily="34" charset="0"/>
            </a:endParaRPr>
          </a:p>
          <a:p>
            <a:pPr marL="109728" indent="0">
              <a:buNone/>
            </a:pPr>
            <a:endParaRPr lang="en-PH" dirty="0" smtClean="0"/>
          </a:p>
        </p:txBody>
      </p:sp>
      <p:sp>
        <p:nvSpPr>
          <p:cNvPr id="4" name="Content Placeholder 2"/>
          <p:cNvSpPr txBox="1">
            <a:spLocks/>
          </p:cNvSpPr>
          <p:nvPr/>
        </p:nvSpPr>
        <p:spPr>
          <a:xfrm>
            <a:off x="457200" y="3657600"/>
            <a:ext cx="8153400" cy="16764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None/>
            </a:pPr>
            <a:r>
              <a:rPr lang="en-PH" sz="2400" dirty="0"/>
              <a:t>Although data could point out that animal testing significantly </a:t>
            </a:r>
            <a:r>
              <a:rPr lang="en-PH" sz="2400" dirty="0" smtClean="0"/>
              <a:t>contributes </a:t>
            </a:r>
            <a:r>
              <a:rPr lang="en-PH" sz="2400" dirty="0"/>
              <a:t>to increasing suffering or deaths in critters involved in product testing, certain countries still </a:t>
            </a:r>
            <a:r>
              <a:rPr lang="en-PH" sz="2400" dirty="0" smtClean="0"/>
              <a:t>practice this cruel method. (…)</a:t>
            </a:r>
            <a:endParaRPr lang="en-PH" sz="2400" dirty="0"/>
          </a:p>
        </p:txBody>
      </p:sp>
      <p:sp>
        <p:nvSpPr>
          <p:cNvPr id="5" name="Content Placeholder 2"/>
          <p:cNvSpPr txBox="1">
            <a:spLocks/>
          </p:cNvSpPr>
          <p:nvPr/>
        </p:nvSpPr>
        <p:spPr>
          <a:xfrm>
            <a:off x="2514600" y="5334000"/>
            <a:ext cx="6248400" cy="530942"/>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a:buFont typeface="Arial" charset="0"/>
              <a:buChar char="•"/>
            </a:pPr>
            <a:r>
              <a:rPr lang="en-PH" sz="2100" b="1" dirty="0" smtClean="0">
                <a:solidFill>
                  <a:srgbClr val="0070C0"/>
                </a:solidFill>
                <a:sym typeface="Wingdings" pitchFamily="2" charset="2"/>
              </a:rPr>
              <a:t>An antithesis is basically a statement that contradicts the overall idea or claim expressed in the Thesis Statement.</a:t>
            </a:r>
          </a:p>
        </p:txBody>
      </p:sp>
    </p:spTree>
    <p:extLst>
      <p:ext uri="{BB962C8B-B14F-4D97-AF65-F5344CB8AC3E}">
        <p14:creationId xmlns:p14="http://schemas.microsoft.com/office/powerpoint/2010/main" val="60880912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Discussion </a:t>
            </a:r>
            <a:r>
              <a:rPr lang="en-PH" sz="2800" b="1" dirty="0" smtClean="0">
                <a:solidFill>
                  <a:srgbClr val="FF6600"/>
                </a:solidFill>
              </a:rPr>
              <a:t>(Counterclaim)</a:t>
            </a:r>
            <a:endParaRPr lang="en-PH" b="1" dirty="0">
              <a:solidFill>
                <a:srgbClr val="FF6600"/>
              </a:solidFill>
            </a:endParaRPr>
          </a:p>
        </p:txBody>
      </p:sp>
      <p:sp>
        <p:nvSpPr>
          <p:cNvPr id="3" name="Content Placeholder 2"/>
          <p:cNvSpPr>
            <a:spLocks noGrp="1"/>
          </p:cNvSpPr>
          <p:nvPr>
            <p:ph idx="1"/>
          </p:nvPr>
        </p:nvSpPr>
        <p:spPr>
          <a:xfrm>
            <a:off x="457200" y="2249424"/>
            <a:ext cx="8229600" cy="1408176"/>
          </a:xfrm>
        </p:spPr>
        <p:txBody>
          <a:bodyPr>
            <a:normAutofit/>
          </a:bodyPr>
          <a:lstStyle/>
          <a:p>
            <a:pPr marL="109728" indent="0">
              <a:buNone/>
            </a:pPr>
            <a:r>
              <a:rPr lang="en-PH" sz="2400" b="1" dirty="0" smtClean="0">
                <a:solidFill>
                  <a:srgbClr val="FF0000"/>
                </a:solidFill>
                <a:latin typeface="Agency FB" pitchFamily="34" charset="0"/>
              </a:rPr>
              <a:t>The counterclaim discussion paragraph generally contradicts the Thesis:</a:t>
            </a:r>
            <a:endParaRPr lang="en-PH" sz="2400" b="1" dirty="0" smtClean="0">
              <a:solidFill>
                <a:srgbClr val="7030A0"/>
              </a:solidFill>
              <a:latin typeface="Agency FB" pitchFamily="34" charset="0"/>
            </a:endParaRPr>
          </a:p>
          <a:p>
            <a:pPr marL="109728" indent="0">
              <a:buNone/>
            </a:pPr>
            <a:endParaRPr lang="en-PH" sz="2400" dirty="0" smtClean="0"/>
          </a:p>
        </p:txBody>
      </p:sp>
      <p:sp>
        <p:nvSpPr>
          <p:cNvPr id="4" name="Content Placeholder 2"/>
          <p:cNvSpPr txBox="1">
            <a:spLocks/>
          </p:cNvSpPr>
          <p:nvPr/>
        </p:nvSpPr>
        <p:spPr>
          <a:xfrm>
            <a:off x="457200" y="2667000"/>
            <a:ext cx="8077200" cy="32766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lgn="just">
              <a:buNone/>
            </a:pPr>
            <a:r>
              <a:rPr lang="en-PH" sz="2000" dirty="0">
                <a:solidFill>
                  <a:srgbClr val="0070C0"/>
                </a:solidFill>
              </a:rPr>
              <a:t>Although</a:t>
            </a:r>
            <a:r>
              <a:rPr lang="en-PH" sz="2000" dirty="0"/>
              <a:t> data could point out that animal testing significantly contributes to increasing suffering or deaths in critters involved in product testing, certain countries still practice this cruel method. As noted by The Humane Society of the United States, certain regions in China and India still use animal testing to this day. </a:t>
            </a:r>
            <a:r>
              <a:rPr lang="en-PH" sz="2000" dirty="0">
                <a:solidFill>
                  <a:srgbClr val="0070C0"/>
                </a:solidFill>
              </a:rPr>
              <a:t>However</a:t>
            </a:r>
            <a:r>
              <a:rPr lang="en-PH" sz="2000" dirty="0"/>
              <a:t>, they also maintain that animal testing is "</a:t>
            </a:r>
            <a:r>
              <a:rPr lang="en-PH" sz="2000" dirty="0" err="1"/>
              <a:t>outdated</a:t>
            </a:r>
            <a:r>
              <a:rPr lang="en-PH" sz="2000" dirty="0"/>
              <a:t>, inaccurate, and a cruel method of determining product safety for </a:t>
            </a:r>
            <a:r>
              <a:rPr lang="en-PH" sz="2000" dirty="0" err="1"/>
              <a:t>uhman</a:t>
            </a:r>
            <a:r>
              <a:rPr lang="en-PH" sz="2000" dirty="0"/>
              <a:t> use."  In line with this, the European Union (EU) country members particularly do not accept products that have been manufactured involving animal testing. </a:t>
            </a:r>
          </a:p>
        </p:txBody>
      </p:sp>
      <p:sp>
        <p:nvSpPr>
          <p:cNvPr id="6" name="Content Placeholder 2"/>
          <p:cNvSpPr txBox="1">
            <a:spLocks/>
          </p:cNvSpPr>
          <p:nvPr/>
        </p:nvSpPr>
        <p:spPr>
          <a:xfrm>
            <a:off x="2514600" y="5562600"/>
            <a:ext cx="6248400" cy="7620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a:buFont typeface="Arial" charset="0"/>
              <a:buChar char="•"/>
            </a:pPr>
            <a:r>
              <a:rPr lang="en-PH" sz="2100" b="1" dirty="0" smtClean="0">
                <a:solidFill>
                  <a:srgbClr val="0070C0"/>
                </a:solidFill>
                <a:sym typeface="Wingdings" pitchFamily="2" charset="2"/>
              </a:rPr>
              <a:t>words that express comparison and contrast are most suitable for use.</a:t>
            </a:r>
          </a:p>
        </p:txBody>
      </p:sp>
    </p:spTree>
    <p:extLst>
      <p:ext uri="{BB962C8B-B14F-4D97-AF65-F5344CB8AC3E}">
        <p14:creationId xmlns:p14="http://schemas.microsoft.com/office/powerpoint/2010/main" val="184998761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Discussion </a:t>
            </a:r>
            <a:r>
              <a:rPr lang="en-PH" sz="2800" b="1" dirty="0" smtClean="0">
                <a:solidFill>
                  <a:srgbClr val="FF6600"/>
                </a:solidFill>
              </a:rPr>
              <a:t>(Support claim)</a:t>
            </a:r>
            <a:endParaRPr lang="en-PH" b="1" dirty="0">
              <a:solidFill>
                <a:srgbClr val="FF6600"/>
              </a:solidFill>
            </a:endParaRPr>
          </a:p>
        </p:txBody>
      </p:sp>
      <p:sp>
        <p:nvSpPr>
          <p:cNvPr id="3" name="Content Placeholder 2"/>
          <p:cNvSpPr>
            <a:spLocks noGrp="1"/>
          </p:cNvSpPr>
          <p:nvPr>
            <p:ph idx="1"/>
          </p:nvPr>
        </p:nvSpPr>
        <p:spPr>
          <a:xfrm>
            <a:off x="457200" y="2249424"/>
            <a:ext cx="8229600" cy="1408176"/>
          </a:xfrm>
        </p:spPr>
        <p:txBody>
          <a:bodyPr>
            <a:normAutofit/>
          </a:bodyPr>
          <a:lstStyle/>
          <a:p>
            <a:pPr marL="109728" indent="0">
              <a:buNone/>
            </a:pPr>
            <a:r>
              <a:rPr lang="en-PH" sz="2500" b="1" dirty="0" smtClean="0">
                <a:solidFill>
                  <a:srgbClr val="FF0000"/>
                </a:solidFill>
                <a:latin typeface="Agency FB" pitchFamily="34" charset="0"/>
              </a:rPr>
              <a:t>Look at how the </a:t>
            </a:r>
            <a:r>
              <a:rPr lang="en-PH" sz="2500" b="1" dirty="0" smtClean="0">
                <a:solidFill>
                  <a:srgbClr val="0000FF"/>
                </a:solidFill>
                <a:latin typeface="Agency FB" pitchFamily="34" charset="0"/>
              </a:rPr>
              <a:t>TOPIC SENTENCE </a:t>
            </a:r>
            <a:r>
              <a:rPr lang="en-PH" sz="2500" b="1" dirty="0" smtClean="0">
                <a:solidFill>
                  <a:srgbClr val="FF0000"/>
                </a:solidFill>
                <a:latin typeface="Agency FB" pitchFamily="34" charset="0"/>
              </a:rPr>
              <a:t>of this next paragraph aligns/anchors to the Thesis. This should be after the counterclaim paragraphs:</a:t>
            </a:r>
            <a:endParaRPr lang="en-PH" sz="2500" b="1" dirty="0" smtClean="0">
              <a:solidFill>
                <a:srgbClr val="7030A0"/>
              </a:solidFill>
              <a:latin typeface="Agency FB" pitchFamily="34" charset="0"/>
            </a:endParaRPr>
          </a:p>
          <a:p>
            <a:pPr marL="109728" indent="0">
              <a:buNone/>
            </a:pPr>
            <a:endParaRPr lang="en-PH" sz="2500" dirty="0" smtClean="0"/>
          </a:p>
        </p:txBody>
      </p:sp>
      <p:sp>
        <p:nvSpPr>
          <p:cNvPr id="4" name="Content Placeholder 2"/>
          <p:cNvSpPr txBox="1">
            <a:spLocks/>
          </p:cNvSpPr>
          <p:nvPr/>
        </p:nvSpPr>
        <p:spPr>
          <a:xfrm>
            <a:off x="457200" y="3276600"/>
            <a:ext cx="8153400" cy="20574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None/>
            </a:pPr>
            <a:r>
              <a:rPr lang="en-PH" sz="2400" dirty="0" smtClean="0"/>
              <a:t>Modern technology in the field of product testing has further developed such that animal testing may no longer be a viable option. </a:t>
            </a:r>
            <a:r>
              <a:rPr lang="en-PH" sz="2400" dirty="0" smtClean="0">
                <a:solidFill>
                  <a:srgbClr val="0070C0"/>
                </a:solidFill>
              </a:rPr>
              <a:t>In the US alone, numerous laboratories have invested in highly specialized electronic devices that particularly evaluate…</a:t>
            </a:r>
            <a:r>
              <a:rPr lang="en-PH" sz="2400" dirty="0" smtClean="0"/>
              <a:t> (…)</a:t>
            </a:r>
            <a:endParaRPr lang="en-PH" sz="2400" dirty="0"/>
          </a:p>
        </p:txBody>
      </p:sp>
      <p:sp>
        <p:nvSpPr>
          <p:cNvPr id="5" name="Content Placeholder 2"/>
          <p:cNvSpPr txBox="1">
            <a:spLocks/>
          </p:cNvSpPr>
          <p:nvPr/>
        </p:nvSpPr>
        <p:spPr>
          <a:xfrm>
            <a:off x="2514600" y="5334000"/>
            <a:ext cx="6248400" cy="530942"/>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a:buFont typeface="Arial" charset="0"/>
              <a:buChar char="•"/>
            </a:pPr>
            <a:r>
              <a:rPr lang="en-PH" sz="2100" b="1" dirty="0" smtClean="0">
                <a:solidFill>
                  <a:srgbClr val="0070C0"/>
                </a:solidFill>
                <a:sym typeface="Wingdings" pitchFamily="2" charset="2"/>
              </a:rPr>
              <a:t>The topic sentence of each paragraph must be supported by sentences that use evidence (facts, data, expert view).</a:t>
            </a:r>
          </a:p>
        </p:txBody>
      </p:sp>
    </p:spTree>
    <p:extLst>
      <p:ext uri="{BB962C8B-B14F-4D97-AF65-F5344CB8AC3E}">
        <p14:creationId xmlns:p14="http://schemas.microsoft.com/office/powerpoint/2010/main" val="39835936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PH" b="1" dirty="0" smtClean="0">
                <a:solidFill>
                  <a:srgbClr val="0070C0"/>
                </a:solidFill>
              </a:rPr>
              <a:t>Sample Discussion </a:t>
            </a:r>
            <a:r>
              <a:rPr lang="en-PH" sz="2800" b="1" dirty="0" smtClean="0">
                <a:solidFill>
                  <a:srgbClr val="FF6600"/>
                </a:solidFill>
              </a:rPr>
              <a:t>(Support claim)</a:t>
            </a:r>
            <a:endParaRPr lang="en-PH" b="1" dirty="0">
              <a:solidFill>
                <a:srgbClr val="FF6600"/>
              </a:solidFill>
            </a:endParaRPr>
          </a:p>
        </p:txBody>
      </p:sp>
      <p:sp>
        <p:nvSpPr>
          <p:cNvPr id="3" name="Content Placeholder 2"/>
          <p:cNvSpPr>
            <a:spLocks noGrp="1"/>
          </p:cNvSpPr>
          <p:nvPr>
            <p:ph idx="1"/>
          </p:nvPr>
        </p:nvSpPr>
        <p:spPr>
          <a:xfrm>
            <a:off x="457200" y="2249424"/>
            <a:ext cx="8229600" cy="1865376"/>
          </a:xfrm>
        </p:spPr>
        <p:txBody>
          <a:bodyPr>
            <a:noAutofit/>
          </a:bodyPr>
          <a:lstStyle/>
          <a:p>
            <a:pPr marL="109728" indent="0">
              <a:buNone/>
            </a:pPr>
            <a:r>
              <a:rPr lang="en-PH" sz="2500" b="1" dirty="0" smtClean="0">
                <a:solidFill>
                  <a:srgbClr val="FF0000"/>
                </a:solidFill>
                <a:latin typeface="Agency FB" pitchFamily="34" charset="0"/>
              </a:rPr>
              <a:t>Each discussion paragraph must have a </a:t>
            </a:r>
            <a:r>
              <a:rPr lang="en-PH" sz="2500" b="1" dirty="0" smtClean="0">
                <a:solidFill>
                  <a:srgbClr val="0000FF"/>
                </a:solidFill>
                <a:latin typeface="Agency FB" pitchFamily="34" charset="0"/>
              </a:rPr>
              <a:t>TOPIC SENTENCE </a:t>
            </a:r>
            <a:r>
              <a:rPr lang="en-PH" sz="2500" b="1" dirty="0" smtClean="0">
                <a:solidFill>
                  <a:srgbClr val="FF0000"/>
                </a:solidFill>
                <a:latin typeface="Agency FB" pitchFamily="34" charset="0"/>
              </a:rPr>
              <a:t>related to the Thesis Statement. Each topic sentence, on the other hand, must be supported by sentences that use particular and specific evidence or facts.</a:t>
            </a:r>
            <a:endParaRPr lang="en-PH" sz="2500" b="1" dirty="0" smtClean="0">
              <a:solidFill>
                <a:srgbClr val="7030A0"/>
              </a:solidFill>
              <a:latin typeface="Agency FB" pitchFamily="34" charset="0"/>
            </a:endParaRPr>
          </a:p>
          <a:p>
            <a:pPr marL="109728" indent="0">
              <a:buNone/>
            </a:pPr>
            <a:endParaRPr lang="en-PH" sz="2500" dirty="0" smtClean="0"/>
          </a:p>
        </p:txBody>
      </p:sp>
      <p:sp>
        <p:nvSpPr>
          <p:cNvPr id="5" name="Content Placeholder 2"/>
          <p:cNvSpPr txBox="1">
            <a:spLocks/>
          </p:cNvSpPr>
          <p:nvPr/>
        </p:nvSpPr>
        <p:spPr>
          <a:xfrm>
            <a:off x="1828800" y="3751006"/>
            <a:ext cx="6172200" cy="2286000"/>
          </a:xfrm>
          <a:prstGeom prst="rect">
            <a:avLst/>
          </a:prstGeom>
        </p:spPr>
        <p:txBody>
          <a:bodyPr vert="horz">
            <a:noAutofit/>
          </a:bodyPr>
          <a:lst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a:lstStyle>
          <a:p>
            <a:pPr marL="109728" indent="0">
              <a:buNone/>
            </a:pPr>
            <a:r>
              <a:rPr lang="en-PH" sz="2000" b="1" dirty="0" smtClean="0">
                <a:solidFill>
                  <a:srgbClr val="0070C0"/>
                </a:solidFill>
                <a:sym typeface="Wingdings" pitchFamily="2" charset="2"/>
              </a:rPr>
              <a:t>Support sentences in each paragraph may include the following forms of </a:t>
            </a:r>
            <a:r>
              <a:rPr lang="en-PH" sz="2000" b="1" dirty="0" smtClean="0">
                <a:solidFill>
                  <a:srgbClr val="0000FF"/>
                </a:solidFill>
                <a:sym typeface="Wingdings" pitchFamily="2" charset="2"/>
              </a:rPr>
              <a:t>EVIDENCE</a:t>
            </a:r>
            <a:r>
              <a:rPr lang="en-PH" sz="2000" b="1" dirty="0" smtClean="0">
                <a:solidFill>
                  <a:srgbClr val="0070C0"/>
                </a:solidFill>
                <a:sym typeface="Wingdings" pitchFamily="2" charset="2"/>
              </a:rPr>
              <a:t>:</a:t>
            </a:r>
          </a:p>
          <a:p>
            <a:pPr>
              <a:buFont typeface="Arial" charset="0"/>
              <a:buChar char="•"/>
            </a:pPr>
            <a:r>
              <a:rPr lang="en-PH" sz="2000" b="1" dirty="0" smtClean="0">
                <a:solidFill>
                  <a:srgbClr val="FF6600"/>
                </a:solidFill>
                <a:sym typeface="Wingdings" pitchFamily="2" charset="2"/>
              </a:rPr>
              <a:t>Statistics or numerical figures</a:t>
            </a:r>
          </a:p>
          <a:p>
            <a:pPr>
              <a:buFont typeface="Arial" charset="0"/>
              <a:buChar char="•"/>
            </a:pPr>
            <a:r>
              <a:rPr lang="en-PH" sz="2000" b="1" dirty="0" smtClean="0">
                <a:solidFill>
                  <a:srgbClr val="FF6600"/>
                </a:solidFill>
                <a:sym typeface="Wingdings" pitchFamily="2" charset="2"/>
              </a:rPr>
              <a:t>Expert views or claims</a:t>
            </a:r>
          </a:p>
          <a:p>
            <a:pPr>
              <a:buFont typeface="Arial" charset="0"/>
              <a:buChar char="•"/>
            </a:pPr>
            <a:r>
              <a:rPr lang="en-PH" sz="2000" b="1" dirty="0" smtClean="0">
                <a:solidFill>
                  <a:srgbClr val="FF6600"/>
                </a:solidFill>
                <a:sym typeface="Wingdings" pitchFamily="2" charset="2"/>
              </a:rPr>
              <a:t>Historical information</a:t>
            </a:r>
          </a:p>
          <a:p>
            <a:pPr marL="109728" indent="0">
              <a:buNone/>
            </a:pPr>
            <a:r>
              <a:rPr lang="en-PH" sz="2000" b="1" i="1" dirty="0" smtClean="0">
                <a:sym typeface="Wingdings" pitchFamily="2" charset="2"/>
              </a:rPr>
              <a:t>Insights / analysis can be presented BEFORE or AFTER the evidence. </a:t>
            </a:r>
          </a:p>
          <a:p>
            <a:pPr>
              <a:buFont typeface="Arial" charset="0"/>
              <a:buChar char="•"/>
            </a:pPr>
            <a:endParaRPr lang="en-PH" sz="2000" b="1" dirty="0" smtClean="0">
              <a:solidFill>
                <a:srgbClr val="0070C0"/>
              </a:solidFill>
              <a:sym typeface="Wingdings" pitchFamily="2" charset="2"/>
            </a:endParaRPr>
          </a:p>
        </p:txBody>
      </p:sp>
    </p:spTree>
    <p:extLst>
      <p:ext uri="{BB962C8B-B14F-4D97-AF65-F5344CB8AC3E}">
        <p14:creationId xmlns:p14="http://schemas.microsoft.com/office/powerpoint/2010/main" val="19482012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PH"/>
          </a:p>
        </p:txBody>
      </p:sp>
      <p:sp>
        <p:nvSpPr>
          <p:cNvPr id="3" name="Content Placeholder 2"/>
          <p:cNvSpPr>
            <a:spLocks noGrp="1"/>
          </p:cNvSpPr>
          <p:nvPr>
            <p:ph idx="1"/>
          </p:nvPr>
        </p:nvSpPr>
        <p:spPr/>
        <p:txBody>
          <a:bodyPr/>
          <a:lstStyle/>
          <a:p>
            <a:endParaRPr lang="en-PH"/>
          </a:p>
        </p:txBody>
      </p:sp>
    </p:spTree>
    <p:extLst>
      <p:ext uri="{BB962C8B-B14F-4D97-AF65-F5344CB8AC3E}">
        <p14:creationId xmlns:p14="http://schemas.microsoft.com/office/powerpoint/2010/main" val="34135118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1578</TotalTime>
  <Words>1549</Words>
  <Application>Microsoft Office PowerPoint</Application>
  <PresentationFormat>On-screen Show (4:3)</PresentationFormat>
  <Paragraphs>163</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Urban</vt:lpstr>
      <vt:lpstr>PowerPoint Presentation</vt:lpstr>
      <vt:lpstr>Task Set 2: Building Arguments and Expressing Comparison-Contrast (Part 2 of 3)</vt:lpstr>
      <vt:lpstr>A few reminders…</vt:lpstr>
      <vt:lpstr>A closer look into the format…</vt:lpstr>
      <vt:lpstr>Overall Structure</vt:lpstr>
      <vt:lpstr>Overall Structure</vt:lpstr>
      <vt:lpstr>Overall Structure</vt:lpstr>
      <vt:lpstr>A closer look into the structure…</vt:lpstr>
      <vt:lpstr>A closer look into the structure…</vt:lpstr>
      <vt:lpstr>A closer look into the structure…</vt:lpstr>
      <vt:lpstr>A closer look into the structure…</vt:lpstr>
      <vt:lpstr>PowerPoint Presentation</vt:lpstr>
      <vt:lpstr>General Guidelines (Introduction)</vt:lpstr>
      <vt:lpstr>Specific Guidelines (Introduction)</vt:lpstr>
      <vt:lpstr>PowerPoint Presentation</vt:lpstr>
      <vt:lpstr>Sample Introduction (part-by-part)</vt:lpstr>
      <vt:lpstr>Sample Introduction (part-by-part)</vt:lpstr>
      <vt:lpstr>Sample Introduction (part-by-part)</vt:lpstr>
      <vt:lpstr>Sample Introduction (part-by-part)</vt:lpstr>
      <vt:lpstr>PowerPoint Presentation</vt:lpstr>
      <vt:lpstr>General Guidelines (Discussion)</vt:lpstr>
      <vt:lpstr>Specific Guidelines (Discussion)</vt:lpstr>
      <vt:lpstr>Sample Discussion (Counterclaim)</vt:lpstr>
      <vt:lpstr>Sample Discussion (Counterclaim)</vt:lpstr>
      <vt:lpstr>Sample Discussion (Support claim)</vt:lpstr>
      <vt:lpstr>Sample Discussion (Support claim)</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Set 2: Building Arguments and Expressing Comparison-Contrast </dc:title>
  <dc:creator>JMSS87</dc:creator>
  <cp:lastModifiedBy>JMSS87</cp:lastModifiedBy>
  <cp:revision>142</cp:revision>
  <dcterms:created xsi:type="dcterms:W3CDTF">2006-08-16T00:00:00Z</dcterms:created>
  <dcterms:modified xsi:type="dcterms:W3CDTF">2018-12-03T06:48:32Z</dcterms:modified>
</cp:coreProperties>
</file>