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56" r:id="rId3"/>
    <p:sldId id="291" r:id="rId4"/>
    <p:sldId id="299" r:id="rId5"/>
    <p:sldId id="259" r:id="rId6"/>
    <p:sldId id="300" r:id="rId7"/>
    <p:sldId id="304" r:id="rId8"/>
    <p:sldId id="301" r:id="rId9"/>
    <p:sldId id="302" r:id="rId10"/>
    <p:sldId id="303" r:id="rId11"/>
    <p:sldId id="314" r:id="rId12"/>
    <p:sldId id="315" r:id="rId13"/>
    <p:sldId id="305" r:id="rId14"/>
    <p:sldId id="306" r:id="rId15"/>
    <p:sldId id="307" r:id="rId16"/>
    <p:sldId id="312" r:id="rId17"/>
    <p:sldId id="308" r:id="rId18"/>
    <p:sldId id="317" r:id="rId19"/>
    <p:sldId id="313" r:id="rId20"/>
    <p:sldId id="309" r:id="rId21"/>
    <p:sldId id="310" r:id="rId22"/>
    <p:sldId id="311" r:id="rId23"/>
    <p:sldId id="316" r:id="rId24"/>
    <p:sldId id="318" r:id="rId25"/>
    <p:sldId id="31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94662" autoAdjust="0"/>
  </p:normalViewPr>
  <p:slideViewPr>
    <p:cSldViewPr>
      <p:cViewPr varScale="1">
        <p:scale>
          <a:sx n="66" d="100"/>
          <a:sy n="66" d="100"/>
        </p:scale>
        <p:origin x="-15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4906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0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en-PH" dirty="0" smtClean="0">
                <a:solidFill>
                  <a:srgbClr val="00B0F0"/>
                </a:solidFill>
              </a:rPr>
              <a:t>Task Set 2:</a:t>
            </a:r>
            <a:br>
              <a:rPr lang="en-PH" dirty="0" smtClean="0">
                <a:solidFill>
                  <a:srgbClr val="00B0F0"/>
                </a:solidFill>
              </a:rPr>
            </a:br>
            <a:r>
              <a:rPr lang="en-PH" sz="6000" b="1" dirty="0" smtClean="0">
                <a:latin typeface="Agency FB" pitchFamily="34" charset="0"/>
              </a:rPr>
              <a:t>Building </a:t>
            </a:r>
            <a:r>
              <a:rPr lang="en-PH" sz="6000" b="1" dirty="0" smtClean="0">
                <a:solidFill>
                  <a:srgbClr val="FFC000"/>
                </a:solidFill>
                <a:latin typeface="Agency FB" pitchFamily="34" charset="0"/>
              </a:rPr>
              <a:t>Arguments </a:t>
            </a:r>
            <a:r>
              <a:rPr lang="en-PH" sz="6000" b="1" dirty="0" smtClean="0">
                <a:latin typeface="Agency FB" pitchFamily="34" charset="0"/>
              </a:rPr>
              <a:t>and Expressing </a:t>
            </a:r>
            <a:r>
              <a:rPr lang="en-PH" sz="6000" b="1" dirty="0" smtClean="0">
                <a:solidFill>
                  <a:srgbClr val="FFC000"/>
                </a:solidFill>
                <a:latin typeface="Agency FB" pitchFamily="34" charset="0"/>
              </a:rPr>
              <a:t>Comparison-Contrast </a:t>
            </a:r>
            <a:r>
              <a:rPr lang="en-PH" sz="4900" b="1" dirty="0" smtClean="0">
                <a:solidFill>
                  <a:schemeClr val="bg2">
                    <a:lumMod val="75000"/>
                  </a:schemeClr>
                </a:solidFill>
                <a:latin typeface="Agency FB" pitchFamily="34" charset="0"/>
              </a:rPr>
              <a:t>(Part 3 of 3)</a:t>
            </a:r>
            <a:endParaRPr lang="en-PH" sz="6000" b="1" dirty="0">
              <a:solidFill>
                <a:schemeClr val="bg2">
                  <a:lumMod val="75000"/>
                </a:schemeClr>
              </a:solidFill>
              <a:latin typeface="Agency FB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038600"/>
            <a:ext cx="5486400" cy="1981200"/>
          </a:xfrm>
        </p:spPr>
        <p:txBody>
          <a:bodyPr>
            <a:normAutofit/>
          </a:bodyPr>
          <a:lstStyle/>
          <a:p>
            <a:r>
              <a:rPr lang="en-PH" b="1" dirty="0" smtClean="0"/>
              <a:t>Grade 11 Reading and Writing </a:t>
            </a:r>
          </a:p>
          <a:p>
            <a:r>
              <a:rPr lang="en-PH" b="1" dirty="0" smtClean="0"/>
              <a:t>December 5 to 6, 2018 ~</a:t>
            </a:r>
          </a:p>
          <a:p>
            <a:endParaRPr lang="en-PH" b="1" dirty="0">
              <a:solidFill>
                <a:srgbClr val="7030A0"/>
              </a:solidFill>
            </a:endParaRPr>
          </a:p>
          <a:p>
            <a:r>
              <a:rPr lang="en-PH" sz="3900" b="1" dirty="0" smtClean="0">
                <a:solidFill>
                  <a:srgbClr val="7030A0"/>
                </a:solidFill>
                <a:latin typeface="Agency FB" pitchFamily="34" charset="0"/>
              </a:rPr>
              <a:t>Writing Guidelines and Steps</a:t>
            </a:r>
            <a:endParaRPr lang="en-PH" sz="3900" b="1" dirty="0">
              <a:solidFill>
                <a:srgbClr val="7030A0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08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2511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000" b="1" dirty="0" smtClean="0">
                <a:solidFill>
                  <a:srgbClr val="FF0000"/>
                </a:solidFill>
                <a:latin typeface="Agency FB" pitchFamily="34" charset="0"/>
              </a:rPr>
              <a:t>Please be reminded of the following:</a:t>
            </a:r>
            <a:endParaRPr lang="en-PH" sz="3000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sz="1400" dirty="0" smtClean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This third installment of the learning guide is for the complete flow of the entire academic discourse.</a:t>
            </a:r>
          </a:p>
          <a:p>
            <a:pPr>
              <a:buFont typeface="Wingdings" pitchFamily="2" charset="2"/>
              <a:buChar char="Ø"/>
            </a:pPr>
            <a:endParaRPr lang="en-PH" sz="1400" dirty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A section on </a:t>
            </a:r>
            <a:r>
              <a:rPr lang="en-PH" sz="2400" dirty="0" smtClean="0">
                <a:solidFill>
                  <a:srgbClr val="0000FF"/>
                </a:solidFill>
              </a:rPr>
              <a:t>academic language</a:t>
            </a:r>
            <a:r>
              <a:rPr lang="en-PH" sz="2400" dirty="0" smtClean="0"/>
              <a:t> and other important conventions on grammatical and vocabulary elements is provided.</a:t>
            </a:r>
          </a:p>
          <a:p>
            <a:pPr>
              <a:buFont typeface="Wingdings" pitchFamily="2" charset="2"/>
              <a:buChar char="Ø"/>
            </a:pPr>
            <a:endParaRPr lang="en-PH" sz="1400" dirty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As always, follow both general and specific guidelines in accomplishing the complete output.</a:t>
            </a:r>
            <a:endParaRPr lang="en-PH" sz="2400" dirty="0" smtClean="0">
              <a:ln>
                <a:solidFill>
                  <a:sysClr val="windowText" lastClr="00000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en-PH" sz="2400" dirty="0" smtClean="0"/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A few reminders…</a:t>
            </a:r>
            <a:endParaRPr lang="en-PH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13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4419600" cy="4325112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PH" sz="3000" b="1" dirty="0" smtClean="0">
                <a:solidFill>
                  <a:srgbClr val="FF0000"/>
                </a:solidFill>
                <a:latin typeface="Agency FB" pitchFamily="34" charset="0"/>
              </a:rPr>
              <a:t>An academic language guide has been provided for your further learning of proper and effective academic writing:</a:t>
            </a:r>
            <a:endParaRPr lang="en-PH" sz="3000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sz="1300" dirty="0" smtClean="0"/>
          </a:p>
          <a:p>
            <a:pPr>
              <a:buFont typeface="Wingdings" pitchFamily="2" charset="2"/>
              <a:buChar char="Ø"/>
            </a:pPr>
            <a:r>
              <a:rPr lang="en-PH" sz="2600" dirty="0" smtClean="0"/>
              <a:t>Some sample phrases from this resource are provided for each section of your writing output.</a:t>
            </a:r>
          </a:p>
          <a:p>
            <a:pPr>
              <a:buFont typeface="Wingdings" pitchFamily="2" charset="2"/>
              <a:buChar char="Ø"/>
            </a:pPr>
            <a:endParaRPr lang="en-PH" sz="1300" dirty="0" smtClean="0"/>
          </a:p>
          <a:p>
            <a:pPr>
              <a:buFont typeface="Wingdings" pitchFamily="2" charset="2"/>
              <a:buChar char="Ø"/>
            </a:pPr>
            <a:r>
              <a:rPr lang="en-PH" sz="2600" dirty="0" smtClean="0">
                <a:solidFill>
                  <a:srgbClr val="0070C0"/>
                </a:solidFill>
              </a:rPr>
              <a:t>See particular sections of PDF file for more examples.</a:t>
            </a:r>
          </a:p>
          <a:p>
            <a:pPr>
              <a:buFont typeface="Wingdings" pitchFamily="2" charset="2"/>
              <a:buChar char="Ø"/>
            </a:pPr>
            <a:endParaRPr lang="en-PH" sz="2400" dirty="0" smtClean="0"/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589964"/>
            <a:ext cx="3448050" cy="4734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A few reminders…</a:t>
            </a:r>
            <a:endParaRPr lang="en-PH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39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Review of overall structure….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3189" y="3097649"/>
            <a:ext cx="1970411" cy="523220"/>
          </a:xfrm>
          <a:prstGeom prst="rect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PH" sz="2800" b="1" dirty="0" smtClean="0">
                <a:solidFill>
                  <a:schemeClr val="bg1"/>
                </a:solidFill>
                <a:latin typeface="Agency FB" pitchFamily="34" charset="0"/>
              </a:rPr>
              <a:t>INTRODUCTION</a:t>
            </a:r>
            <a:endParaRPr lang="en-PH" sz="28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48789" y="2640449"/>
            <a:ext cx="2032811" cy="523220"/>
          </a:xfrm>
          <a:prstGeom prst="rect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PH" sz="2800" b="1" dirty="0" smtClean="0">
                <a:solidFill>
                  <a:schemeClr val="bg1"/>
                </a:solidFill>
                <a:latin typeface="Agency FB" pitchFamily="34" charset="0"/>
              </a:rPr>
              <a:t>DISCUSSION</a:t>
            </a:r>
            <a:endParaRPr lang="en-PH" sz="28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49188" y="2183249"/>
            <a:ext cx="2566211" cy="523220"/>
          </a:xfrm>
          <a:prstGeom prst="rect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PH" sz="2800" b="1" dirty="0" smtClean="0">
                <a:solidFill>
                  <a:schemeClr val="bg1"/>
                </a:solidFill>
                <a:latin typeface="Agency FB" pitchFamily="34" charset="0"/>
              </a:rPr>
              <a:t>CONCLUSION</a:t>
            </a:r>
            <a:endParaRPr lang="en-PH" sz="28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361" y="3616535"/>
            <a:ext cx="1832553" cy="124649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Hook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Background</a:t>
            </a:r>
          </a:p>
          <a:p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Thesis </a:t>
            </a: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</a:t>
            </a:r>
            <a:endParaRPr lang="en-PH" sz="2500" b="1" dirty="0">
              <a:solidFill>
                <a:srgbClr val="C00000"/>
              </a:solidFill>
              <a:latin typeface="Agency FB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8789" y="3163669"/>
            <a:ext cx="2032811" cy="2015936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/>
              <a:buChar char="ç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Topic Sentence(s)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Elaboration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Evidence</a:t>
            </a:r>
            <a:endParaRPr lang="en-PH" sz="2500" b="1" dirty="0">
              <a:solidFill>
                <a:srgbClr val="C00000"/>
              </a:solidFill>
              <a:latin typeface="Agency FB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Closing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49189" y="2706469"/>
            <a:ext cx="2566211" cy="230832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/>
              <a:buChar char="ç"/>
            </a:pPr>
            <a:r>
              <a:rPr lang="en-PH" sz="24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Summary of Discussion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4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Restatement of the Thesis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400" b="1" dirty="0" smtClean="0">
                <a:solidFill>
                  <a:srgbClr val="C00000"/>
                </a:solidFill>
                <a:latin typeface="Agency FB" pitchFamily="34" charset="0"/>
              </a:rPr>
              <a:t>Recommendation / Call to Response</a:t>
            </a:r>
          </a:p>
        </p:txBody>
      </p:sp>
      <p:cxnSp>
        <p:nvCxnSpPr>
          <p:cNvPr id="11" name="Elbow Connector 10"/>
          <p:cNvCxnSpPr/>
          <p:nvPr/>
        </p:nvCxnSpPr>
        <p:spPr>
          <a:xfrm flipV="1">
            <a:off x="1777189" y="3359259"/>
            <a:ext cx="1371600" cy="1337340"/>
          </a:xfrm>
          <a:prstGeom prst="bentConnector3">
            <a:avLst/>
          </a:prstGeom>
          <a:ln w="57150">
            <a:solidFill>
              <a:srgbClr val="002060"/>
            </a:solidFill>
            <a:headEnd type="arrow"/>
            <a:tailEnd type="arrow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/>
          <p:nvPr/>
        </p:nvCxnSpPr>
        <p:spPr>
          <a:xfrm flipV="1">
            <a:off x="4825189" y="2902059"/>
            <a:ext cx="1524000" cy="576590"/>
          </a:xfrm>
          <a:prstGeom prst="bentConnector3">
            <a:avLst/>
          </a:prstGeom>
          <a:ln w="57150">
            <a:solidFill>
              <a:srgbClr val="002060"/>
            </a:solidFill>
            <a:headEnd type="arrow"/>
            <a:tailEnd type="arrow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223600" y="4696599"/>
            <a:ext cx="0" cy="1068050"/>
          </a:xfrm>
          <a:prstGeom prst="line">
            <a:avLst/>
          </a:prstGeom>
          <a:ln w="571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019800" y="2944624"/>
            <a:ext cx="0" cy="2515225"/>
          </a:xfrm>
          <a:prstGeom prst="line">
            <a:avLst/>
          </a:prstGeom>
          <a:ln w="57150">
            <a:solidFill>
              <a:srgbClr val="00206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28600" y="5383649"/>
            <a:ext cx="2209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PH" sz="14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Thesis Statement </a:t>
            </a:r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must provide a valid, clear, and concise </a:t>
            </a:r>
            <a:r>
              <a:rPr lang="en-PH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main claim </a:t>
            </a:r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that is supported by specific claims.</a:t>
            </a:r>
            <a:endParaRPr lang="en-PH" sz="1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8600" y="1636454"/>
            <a:ext cx="21407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PH" sz="14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Background</a:t>
            </a:r>
            <a:r>
              <a:rPr lang="en-PH" sz="1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presents the most fundamental / most important basic facts and concrete information about the topic.</a:t>
            </a:r>
            <a:endParaRPr lang="en-PH" sz="1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60294" y="1434612"/>
            <a:ext cx="2209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Each </a:t>
            </a:r>
            <a:r>
              <a:rPr lang="en-PH" sz="14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Topic Sentence </a:t>
            </a:r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should be aligned and relevant to the specific support claims in the thesis statement.</a:t>
            </a:r>
            <a:endParaRPr lang="en-PH" sz="1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90801" y="5230624"/>
            <a:ext cx="32249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Each </a:t>
            </a:r>
            <a:r>
              <a:rPr lang="en-PH" sz="14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discussion paragraph</a:t>
            </a:r>
            <a:r>
              <a:rPr lang="en-PH" sz="1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needs a clear elaboration of its topic sentence. Evidence such as facts, expert views or numeric data must be presented. A concise wrap-up sentence should close each paragraph.</a:t>
            </a:r>
            <a:endParaRPr lang="en-PH" sz="1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663389" y="1394936"/>
            <a:ext cx="34044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content of the </a:t>
            </a:r>
            <a:r>
              <a:rPr lang="en-PH" sz="14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Summary</a:t>
            </a:r>
            <a:r>
              <a:rPr lang="en-PH" sz="1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must be based on the discussion points / topic sentences in the discussion paragraphs.</a:t>
            </a:r>
            <a:endParaRPr lang="en-PH" sz="1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40378" y="5212338"/>
            <a:ext cx="27226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PH" sz="14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Restatement of the Thesis</a:t>
            </a:r>
            <a:r>
              <a:rPr lang="en-PH" sz="1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 a one-to-two sentence reiteration of the Thesis Statement. It elaborates the main claim concretely, but without using the same words.</a:t>
            </a:r>
            <a:endParaRPr lang="en-PH" sz="1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0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Review of overall structure….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830" y="2971800"/>
            <a:ext cx="2481770" cy="646331"/>
          </a:xfrm>
          <a:prstGeom prst="rect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PH" sz="3600" b="1" dirty="0" smtClean="0">
                <a:solidFill>
                  <a:schemeClr val="bg1"/>
                </a:solidFill>
                <a:latin typeface="Agency FB" pitchFamily="34" charset="0"/>
              </a:rPr>
              <a:t>INTRODUCTION</a:t>
            </a:r>
            <a:endParaRPr lang="en-PH" sz="36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8961" y="3616535"/>
            <a:ext cx="2198038" cy="156966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PH" sz="3200" b="1" dirty="0" smtClean="0">
                <a:solidFill>
                  <a:srgbClr val="C00000"/>
                </a:solidFill>
                <a:latin typeface="Agency FB" pitchFamily="34" charset="0"/>
              </a:rPr>
              <a:t>Hook</a:t>
            </a:r>
          </a:p>
          <a:p>
            <a:pPr marL="342900" indent="-342900">
              <a:buFont typeface="Arial" charset="0"/>
              <a:buChar char="•"/>
            </a:pPr>
            <a:r>
              <a:rPr lang="en-PH" sz="3200" b="1" dirty="0" smtClean="0">
                <a:solidFill>
                  <a:srgbClr val="C00000"/>
                </a:solidFill>
                <a:latin typeface="Agency FB" pitchFamily="34" charset="0"/>
              </a:rPr>
              <a:t>Background</a:t>
            </a:r>
          </a:p>
          <a:p>
            <a:pPr marL="342900" indent="-342900">
              <a:buFont typeface="Arial" charset="0"/>
              <a:buChar char="•"/>
            </a:pPr>
            <a:r>
              <a:rPr lang="en-PH" sz="3200" b="1" dirty="0" smtClean="0">
                <a:solidFill>
                  <a:srgbClr val="C00000"/>
                </a:solidFill>
                <a:latin typeface="Agency FB" pitchFamily="34" charset="0"/>
              </a:rPr>
              <a:t>Thesis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67200" y="2971800"/>
            <a:ext cx="4191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è"/>
            </a:pPr>
            <a:r>
              <a:rPr lang="en-PH" sz="2000" dirty="0" smtClean="0">
                <a:latin typeface="Arial" pitchFamily="34" charset="0"/>
                <a:cs typeface="Arial" pitchFamily="34" charset="0"/>
              </a:rPr>
              <a:t>Effective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BACKGROUND INFORMATION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latin typeface="Arial" pitchFamily="34" charset="0"/>
                <a:cs typeface="Arial" pitchFamily="34" charset="0"/>
              </a:rPr>
              <a:t>presents a concrete scenario or set of fundamental facts / specific information about the topic.</a:t>
            </a:r>
          </a:p>
          <a:p>
            <a:endParaRPr lang="en-PH" sz="2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48000" y="1447800"/>
            <a:ext cx="41148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è"/>
            </a:pP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HOOK</a:t>
            </a:r>
            <a:r>
              <a:rPr lang="en-PH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used to engage readers must be relevant and appropriate to the topic and the Thesis.</a:t>
            </a:r>
          </a:p>
          <a:p>
            <a:endParaRPr lang="en-PH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29000" y="4922637"/>
            <a:ext cx="5181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è"/>
            </a:pPr>
            <a:r>
              <a:rPr lang="en-PH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An effective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THESIS STATEMENT </a:t>
            </a:r>
            <a:r>
              <a:rPr lang="en-PH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is one that clearly proposes a main claim about the subject that is supported by specific points or bases.</a:t>
            </a:r>
          </a:p>
          <a:p>
            <a:endParaRPr lang="en-PH" sz="2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28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Review of overall structure….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2184737"/>
            <a:ext cx="2490011" cy="1015663"/>
          </a:xfrm>
          <a:prstGeom prst="rect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PH" sz="3200" b="1" dirty="0" smtClean="0">
                <a:solidFill>
                  <a:schemeClr val="bg1"/>
                </a:solidFill>
                <a:latin typeface="Agency FB" pitchFamily="34" charset="0"/>
              </a:rPr>
              <a:t>DISCUSSION </a:t>
            </a:r>
          </a:p>
          <a:p>
            <a:pPr algn="ctr"/>
            <a:r>
              <a:rPr lang="en-PH" sz="2800" b="1" dirty="0" smtClean="0">
                <a:solidFill>
                  <a:srgbClr val="FFFF00"/>
                </a:solidFill>
                <a:latin typeface="Agency FB" pitchFamily="34" charset="0"/>
              </a:rPr>
              <a:t>(for counterclaim)</a:t>
            </a:r>
            <a:endParaRPr lang="en-PH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3195749"/>
            <a:ext cx="2490011" cy="1631216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Counterclaim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Elaboration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Evidence</a:t>
            </a:r>
            <a:endParaRPr lang="en-PH" sz="2500" b="1" dirty="0">
              <a:solidFill>
                <a:srgbClr val="C00000"/>
              </a:solidFill>
              <a:latin typeface="Agency FB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Closing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060294" y="1434612"/>
            <a:ext cx="5702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For </a:t>
            </a:r>
            <a:r>
              <a:rPr lang="en-PH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Assessment 2</a:t>
            </a:r>
            <a:r>
              <a:rPr lang="en-PH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PH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There must be 1 to 2  </a:t>
            </a:r>
            <a:r>
              <a:rPr lang="en-PH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Counterclaim</a:t>
            </a:r>
            <a:r>
              <a:rPr lang="en-PH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paragraphs.—A contradiction or negation to the Thesis Statement. </a:t>
            </a:r>
            <a:r>
              <a:rPr lang="en-PH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(Antithesis)</a:t>
            </a:r>
            <a:r>
              <a:rPr lang="en-PH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PH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48000" y="2514600"/>
            <a:ext cx="55503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Similar to other topic sentences in other discussion paragraphs, the counterclaim statement must be </a:t>
            </a:r>
            <a:r>
              <a:rPr lang="en-PH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elaborated</a:t>
            </a:r>
            <a:r>
              <a:rPr lang="en-PH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in objective terms (without use of abstract words that cannot be explained concretely).</a:t>
            </a:r>
          </a:p>
          <a:p>
            <a:pPr marL="342900" indent="-342900">
              <a:buFont typeface="Wingdings"/>
              <a:buChar char="è"/>
            </a:pPr>
            <a:endParaRPr lang="en-PH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60294" y="4161472"/>
            <a:ext cx="57027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Explanations of the </a:t>
            </a:r>
            <a:r>
              <a:rPr lang="en-PH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counterclaim</a:t>
            </a:r>
            <a:r>
              <a:rPr lang="en-PH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must be backed up by</a:t>
            </a:r>
            <a:r>
              <a:rPr lang="en-PH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Evidence</a:t>
            </a:r>
            <a:r>
              <a:rPr lang="en-PH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(specific information, data, numeric figures or published claims for reliable sources).</a:t>
            </a:r>
          </a:p>
          <a:p>
            <a:pPr marL="342900" indent="-342900">
              <a:buFont typeface="Wingdings"/>
              <a:buChar char="è"/>
            </a:pPr>
            <a:endParaRPr lang="en-PH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60294" y="5505271"/>
            <a:ext cx="57027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dirty="0" smtClean="0">
                <a:latin typeface="Arial" pitchFamily="34" charset="0"/>
                <a:cs typeface="Arial" pitchFamily="34" charset="0"/>
              </a:rPr>
              <a:t>Each discussion paragraph needs a clear, relevant, concise but brief</a:t>
            </a:r>
            <a:r>
              <a:rPr lang="en-PH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Closing statement</a:t>
            </a:r>
            <a:r>
              <a:rPr lang="en-PH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dirty="0" smtClean="0">
                <a:latin typeface="Arial" pitchFamily="34" charset="0"/>
                <a:cs typeface="Arial" pitchFamily="34" charset="0"/>
              </a:rPr>
              <a:t>that provides transition to the next paragraph.</a:t>
            </a:r>
          </a:p>
          <a:p>
            <a:pPr marL="342900" indent="-342900">
              <a:buFont typeface="Wingdings"/>
              <a:buChar char="è"/>
            </a:pPr>
            <a:endParaRPr lang="en-PH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56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Review of overall structure….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2604163"/>
            <a:ext cx="2490011" cy="584775"/>
          </a:xfrm>
          <a:prstGeom prst="rect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PH" sz="3200" b="1" dirty="0" smtClean="0">
                <a:solidFill>
                  <a:schemeClr val="bg1"/>
                </a:solidFill>
                <a:latin typeface="Agency FB" pitchFamily="34" charset="0"/>
              </a:rPr>
              <a:t>DISCUSSION</a:t>
            </a:r>
            <a:endParaRPr lang="en-PH" sz="32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3195749"/>
            <a:ext cx="2490011" cy="1631216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Topic Sentence(s)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Elaboration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Evidence</a:t>
            </a:r>
            <a:endParaRPr lang="en-PH" sz="2500" b="1" dirty="0">
              <a:solidFill>
                <a:srgbClr val="C00000"/>
              </a:solidFill>
              <a:latin typeface="Agency FB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</a:rPr>
              <a:t>Closing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060294" y="1434612"/>
            <a:ext cx="5702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 effective discussion paragraph starts with a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Topic Sentence</a:t>
            </a:r>
            <a:r>
              <a:rPr lang="en-PH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that elaborates each specific claim in the Thesis Statement.</a:t>
            </a:r>
          </a:p>
          <a:p>
            <a:pPr marL="342900" indent="-342900">
              <a:buFont typeface="Wingdings"/>
              <a:buChar char="è"/>
            </a:pPr>
            <a:endParaRPr lang="en-PH" sz="2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48000" y="2667000"/>
            <a:ext cx="55503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Each </a:t>
            </a:r>
            <a:r>
              <a:rPr lang="en-PH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Topic Sentence </a:t>
            </a:r>
            <a:r>
              <a:rPr lang="en-PH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must be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elaborated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in objective terms (without use of abstract words that cannot be explained concretely).</a:t>
            </a:r>
          </a:p>
          <a:p>
            <a:pPr marL="342900" indent="-342900">
              <a:buFont typeface="Wingdings"/>
              <a:buChar char="è"/>
            </a:pPr>
            <a:endParaRPr lang="en-PH" sz="2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60294" y="3886200"/>
            <a:ext cx="57027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Explanations of the support claims must be backed up by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Evidence</a:t>
            </a:r>
            <a:r>
              <a:rPr lang="en-PH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(specific information, data, numeric figures or published claims for reliable sources).</a:t>
            </a:r>
          </a:p>
          <a:p>
            <a:pPr marL="342900" indent="-342900">
              <a:buFont typeface="Wingdings"/>
              <a:buChar char="è"/>
            </a:pPr>
            <a:endParaRPr lang="en-PH" sz="2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60294" y="5382161"/>
            <a:ext cx="57027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sz="2000" dirty="0" smtClean="0">
                <a:latin typeface="Arial" pitchFamily="34" charset="0"/>
                <a:cs typeface="Arial" pitchFamily="34" charset="0"/>
              </a:rPr>
              <a:t>Each discussion paragraph needs a clear, relevant, concise but brief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Closing statement</a:t>
            </a:r>
            <a:r>
              <a:rPr lang="en-PH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latin typeface="Arial" pitchFamily="34" charset="0"/>
                <a:cs typeface="Arial" pitchFamily="34" charset="0"/>
              </a:rPr>
              <a:t>that provides transition to the next paragraph.</a:t>
            </a:r>
          </a:p>
          <a:p>
            <a:pPr marL="342900" indent="-342900">
              <a:buFont typeface="Wingdings"/>
              <a:buChar char="è"/>
            </a:pPr>
            <a:endParaRPr lang="en-PH" sz="2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19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Review of overall structure….</a:t>
            </a:r>
            <a:endParaRPr lang="en-PH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2604163"/>
            <a:ext cx="2667000" cy="584775"/>
          </a:xfrm>
          <a:prstGeom prst="rect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PH" sz="3200" b="1" dirty="0" smtClean="0">
                <a:solidFill>
                  <a:schemeClr val="bg1"/>
                </a:solidFill>
                <a:latin typeface="Agency FB" pitchFamily="34" charset="0"/>
              </a:rPr>
              <a:t>CONCLUSION</a:t>
            </a:r>
            <a:endParaRPr lang="en-PH" sz="32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3195749"/>
            <a:ext cx="2667000" cy="2015936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Summary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Restatement of the Thesis</a:t>
            </a:r>
          </a:p>
          <a:p>
            <a:pPr marL="342900" indent="-342900">
              <a:buFont typeface="Arial" charset="0"/>
              <a:buChar char="•"/>
            </a:pPr>
            <a:r>
              <a:rPr lang="en-PH" sz="2500" b="1" dirty="0" smtClean="0">
                <a:solidFill>
                  <a:srgbClr val="C00000"/>
                </a:solidFill>
                <a:latin typeface="Agency FB" pitchFamily="34" charset="0"/>
                <a:sym typeface="Wingdings" pitchFamily="2" charset="2"/>
              </a:rPr>
              <a:t>Recommendation / Call to Response</a:t>
            </a:r>
            <a:endParaRPr lang="en-PH" sz="2500" b="1" dirty="0" smtClean="0">
              <a:solidFill>
                <a:srgbClr val="C00000"/>
              </a:solidFill>
              <a:latin typeface="Agency FB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12694" y="1645384"/>
            <a:ext cx="55380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n-PH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4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Summary</a:t>
            </a:r>
            <a:r>
              <a:rPr lang="en-PH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must contain brief but clear and comprehensive statements that put together the discussion points (expressed by the topic sentences in the discussion paragraphs)..</a:t>
            </a:r>
          </a:p>
          <a:p>
            <a:pPr marL="342900" indent="-342900">
              <a:buFont typeface="Wingdings"/>
              <a:buChar char="è"/>
            </a:pPr>
            <a:endParaRPr lang="en-PH" sz="24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00400" y="3447871"/>
            <a:ext cx="5410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The Thesis Statement must be</a:t>
            </a:r>
            <a:r>
              <a:rPr lang="en-PH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restated / reiterated </a:t>
            </a:r>
            <a:r>
              <a:rPr lang="en-PH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(explained/elaborated more concretely, but without use of the same words).</a:t>
            </a:r>
          </a:p>
          <a:p>
            <a:pPr marL="342900" indent="-342900">
              <a:buFont typeface="Wingdings"/>
              <a:buChar char="è"/>
            </a:pPr>
            <a:endParaRPr lang="en-PH" sz="2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12694" y="4845784"/>
            <a:ext cx="53979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/>
              <a:buChar char="è"/>
            </a:pPr>
            <a:r>
              <a:rPr lang="en-PH" sz="2000" dirty="0" smtClean="0">
                <a:latin typeface="Arial" pitchFamily="34" charset="0"/>
                <a:cs typeface="Arial" pitchFamily="34" charset="0"/>
              </a:rPr>
              <a:t>An effective </a:t>
            </a:r>
            <a:r>
              <a:rPr lang="en-PH" sz="2000" b="1" u="sng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Recommendation / Call to response</a:t>
            </a:r>
            <a:r>
              <a:rPr lang="en-PH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PH" sz="2000" dirty="0" smtClean="0">
                <a:latin typeface="Arial" pitchFamily="34" charset="0"/>
                <a:cs typeface="Arial" pitchFamily="34" charset="0"/>
              </a:rPr>
              <a:t>states a concrete action or line of thought that is relevant to and or aligned to the Thesis and discussion points.</a:t>
            </a:r>
          </a:p>
          <a:p>
            <a:pPr marL="342900" indent="-342900">
              <a:buFont typeface="Wingdings"/>
              <a:buChar char="è"/>
            </a:pPr>
            <a:endParaRPr lang="en-PH" sz="2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18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en-PH" sz="1800" dirty="0" smtClean="0"/>
          </a:p>
          <a:p>
            <a:pPr marL="109728" indent="0">
              <a:buNone/>
            </a:pPr>
            <a:endParaRPr lang="en-PH" sz="1800" dirty="0"/>
          </a:p>
          <a:p>
            <a:pPr marL="109728" indent="0" algn="ctr">
              <a:buNone/>
            </a:pPr>
            <a:r>
              <a:rPr lang="en-PH" sz="5400" b="1" dirty="0" smtClean="0">
                <a:solidFill>
                  <a:srgbClr val="0070C0"/>
                </a:solidFill>
                <a:latin typeface="Agency FB" pitchFamily="34" charset="0"/>
              </a:rPr>
              <a:t>On Academic Language</a:t>
            </a:r>
          </a:p>
          <a:p>
            <a:pPr marL="109728" indent="0" algn="ctr">
              <a:buNone/>
            </a:pPr>
            <a:r>
              <a:rPr lang="en-PH" sz="3200" dirty="0" smtClean="0">
                <a:solidFill>
                  <a:srgbClr val="FF6600"/>
                </a:solidFill>
              </a:rPr>
              <a:t>(Developing an appropriate language style and use in academic writing)</a:t>
            </a:r>
            <a:endParaRPr lang="en-PH" sz="18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21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2511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000" b="1" dirty="0" smtClean="0">
                <a:solidFill>
                  <a:srgbClr val="FF0000"/>
                </a:solidFill>
                <a:latin typeface="Agency FB" pitchFamily="34" charset="0"/>
              </a:rPr>
              <a:t>General guidelines for proper academic writing</a:t>
            </a:r>
            <a:endParaRPr lang="en-PH" sz="3000" b="1" dirty="0" smtClean="0">
              <a:solidFill>
                <a:srgbClr val="7030A0"/>
              </a:solidFill>
              <a:latin typeface="Agency FB" pitchFamily="34" charset="0"/>
            </a:endParaRPr>
          </a:p>
          <a:p>
            <a:pPr marL="109728" indent="0">
              <a:buNone/>
            </a:pPr>
            <a:endParaRPr lang="en-PH" sz="1400" dirty="0" smtClean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Use information from your research to develop </a:t>
            </a:r>
            <a:r>
              <a:rPr lang="en-PH" sz="2400" b="1" u="sng" dirty="0" smtClean="0">
                <a:solidFill>
                  <a:srgbClr val="0000FF"/>
                </a:solidFill>
              </a:rPr>
              <a:t>relevant</a:t>
            </a:r>
            <a:r>
              <a:rPr lang="en-PH" sz="2400" dirty="0" smtClean="0">
                <a:solidFill>
                  <a:srgbClr val="0000FF"/>
                </a:solidFill>
              </a:rPr>
              <a:t> </a:t>
            </a:r>
            <a:r>
              <a:rPr lang="en-PH" sz="2400" dirty="0" smtClean="0"/>
              <a:t>and </a:t>
            </a:r>
            <a:r>
              <a:rPr lang="en-PH" sz="2400" b="1" u="sng" dirty="0" smtClean="0">
                <a:solidFill>
                  <a:srgbClr val="0000FF"/>
                </a:solidFill>
              </a:rPr>
              <a:t>objective</a:t>
            </a:r>
            <a:r>
              <a:rPr lang="en-PH" sz="2400" b="1" dirty="0" smtClean="0">
                <a:solidFill>
                  <a:srgbClr val="0000FF"/>
                </a:solidFill>
              </a:rPr>
              <a:t> </a:t>
            </a:r>
            <a:r>
              <a:rPr lang="en-PH" sz="2400" dirty="0" smtClean="0"/>
              <a:t>insights regarding your claim about the topic.</a:t>
            </a:r>
          </a:p>
          <a:p>
            <a:pPr>
              <a:buFont typeface="Wingdings" pitchFamily="2" charset="2"/>
              <a:buChar char="Ø"/>
            </a:pPr>
            <a:endParaRPr lang="en-PH" sz="1400" dirty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Statements expressing insights must </a:t>
            </a:r>
            <a:r>
              <a:rPr lang="en-PH" sz="2400" b="1" dirty="0" smtClean="0">
                <a:solidFill>
                  <a:srgbClr val="0000FF"/>
                </a:solidFill>
              </a:rPr>
              <a:t>avoid using abstract words or terms</a:t>
            </a:r>
            <a:r>
              <a:rPr lang="en-PH" sz="2400" dirty="0" smtClean="0"/>
              <a:t> (e.g. “patience,” “care,” etc.)</a:t>
            </a:r>
          </a:p>
          <a:p>
            <a:pPr>
              <a:buFont typeface="Wingdings" pitchFamily="2" charset="2"/>
              <a:buChar char="Ø"/>
            </a:pPr>
            <a:endParaRPr lang="en-PH" sz="1400" dirty="0"/>
          </a:p>
          <a:p>
            <a:pPr>
              <a:buFont typeface="Wingdings" pitchFamily="2" charset="2"/>
              <a:buChar char="Ø"/>
            </a:pPr>
            <a:r>
              <a:rPr lang="en-PH" sz="2400" dirty="0" smtClean="0"/>
              <a:t>Remember that the facts or data from your research are your tools in expressing insights objectively.</a:t>
            </a:r>
            <a:endParaRPr lang="en-PH" sz="2400" dirty="0" smtClean="0">
              <a:ln>
                <a:solidFill>
                  <a:sysClr val="windowText" lastClr="00000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en-PH" sz="2400" dirty="0" smtClean="0"/>
          </a:p>
          <a:p>
            <a:pPr>
              <a:buFont typeface="Wingdings" pitchFamily="2" charset="2"/>
              <a:buChar char="Ø"/>
            </a:pPr>
            <a:endParaRPr lang="en-PH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Preparing to write academically…</a:t>
            </a:r>
            <a:endParaRPr lang="en-PH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29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84010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257800"/>
            <a:ext cx="7391400" cy="1213548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PH" sz="2400" b="1" u="sng" dirty="0" smtClean="0">
                <a:solidFill>
                  <a:srgbClr val="FF6600"/>
                </a:solidFill>
                <a:latin typeface="Agency FB" pitchFamily="34" charset="0"/>
              </a:rPr>
              <a:t>NOTE:</a:t>
            </a:r>
            <a:r>
              <a:rPr lang="en-PH" sz="2400" dirty="0" smtClean="0"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0070C0"/>
                </a:solidFill>
                <a:latin typeface="Agency FB" pitchFamily="34" charset="0"/>
              </a:rPr>
              <a:t>Words such as “common disorder,” “anti-inflammatory agents” and other similar content words are ONLY EXAMPLES. </a:t>
            </a:r>
          </a:p>
          <a:p>
            <a:pPr marL="109728" indent="0">
              <a:buNone/>
            </a:pPr>
            <a:r>
              <a:rPr lang="en-PH" sz="2400" b="1" dirty="0" smtClean="0">
                <a:solidFill>
                  <a:srgbClr val="FF0000"/>
                </a:solidFill>
                <a:latin typeface="Agency FB" pitchFamily="34" charset="0"/>
              </a:rPr>
              <a:t>Replace them with content words based on your topic.</a:t>
            </a:r>
            <a:endParaRPr lang="en-PH" sz="2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A. Writing the Introduction…</a:t>
            </a:r>
            <a:endParaRPr lang="en-PH" b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447800"/>
            <a:ext cx="7239000" cy="362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83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257800"/>
            <a:ext cx="7391400" cy="1213548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PH" sz="2400" b="1" u="sng" dirty="0" smtClean="0">
                <a:solidFill>
                  <a:srgbClr val="FF6600"/>
                </a:solidFill>
                <a:latin typeface="Agency FB" pitchFamily="34" charset="0"/>
              </a:rPr>
              <a:t>NOTE:</a:t>
            </a:r>
            <a:r>
              <a:rPr lang="en-PH" sz="2400" dirty="0" smtClean="0"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0070C0"/>
                </a:solidFill>
                <a:latin typeface="Agency FB" pitchFamily="34" charset="0"/>
              </a:rPr>
              <a:t>“time frame” refers to the particular period of time during which the topic is relevant and or of interest to the audience.</a:t>
            </a:r>
          </a:p>
          <a:p>
            <a:pPr marL="109728" indent="0">
              <a:buNone/>
            </a:pPr>
            <a:r>
              <a:rPr lang="en-PH" sz="2400" b="1" dirty="0" smtClean="0">
                <a:solidFill>
                  <a:srgbClr val="FF0000"/>
                </a:solidFill>
                <a:latin typeface="Agency FB" pitchFamily="34" charset="0"/>
              </a:rPr>
              <a:t>This also implies that the topic itself must be timely and up-to-date.</a:t>
            </a:r>
            <a:endParaRPr lang="en-PH" sz="2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A. Writing the Introduction…</a:t>
            </a:r>
            <a:endParaRPr lang="en-PH" b="1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564" y="1524000"/>
            <a:ext cx="7110836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237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181600"/>
            <a:ext cx="7391400" cy="12135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2400" b="1" u="sng" dirty="0" smtClean="0">
                <a:solidFill>
                  <a:srgbClr val="FF6600"/>
                </a:solidFill>
                <a:latin typeface="Agency FB" pitchFamily="34" charset="0"/>
              </a:rPr>
              <a:t>NOTE:</a:t>
            </a:r>
            <a:r>
              <a:rPr lang="en-PH" sz="2400" dirty="0" smtClean="0"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0070C0"/>
                </a:solidFill>
                <a:latin typeface="Agency FB" pitchFamily="34" charset="0"/>
              </a:rPr>
              <a:t>Related literature is important for use in providing a substantial and factual background of the topic.</a:t>
            </a:r>
            <a:r>
              <a:rPr lang="en-PH" sz="2400" b="1" dirty="0">
                <a:solidFill>
                  <a:srgbClr val="0070C0"/>
                </a:solidFill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FF0000"/>
                </a:solidFill>
                <a:latin typeface="Agency FB" pitchFamily="34" charset="0"/>
              </a:rPr>
              <a:t>This indicates that the background must use concrete facts or information.</a:t>
            </a:r>
            <a:endParaRPr lang="en-PH" sz="2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A. Writing the Introduction…</a:t>
            </a:r>
            <a:endParaRPr lang="en-PH" b="1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26" y="1519239"/>
            <a:ext cx="6731074" cy="366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8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181600"/>
            <a:ext cx="7391400" cy="12135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2400" b="1" u="sng" dirty="0" smtClean="0">
                <a:solidFill>
                  <a:srgbClr val="FF6600"/>
                </a:solidFill>
                <a:latin typeface="Agency FB" pitchFamily="34" charset="0"/>
              </a:rPr>
              <a:t>NOTE:</a:t>
            </a:r>
            <a:r>
              <a:rPr lang="en-PH" sz="2400" dirty="0" smtClean="0"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0070C0"/>
                </a:solidFill>
                <a:latin typeface="Agency FB" pitchFamily="34" charset="0"/>
              </a:rPr>
              <a:t>Related literature is important for use in providing a substantial and factual background of the topic.</a:t>
            </a:r>
            <a:r>
              <a:rPr lang="en-PH" sz="2400" b="1" dirty="0">
                <a:solidFill>
                  <a:srgbClr val="0070C0"/>
                </a:solidFill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FF0000"/>
                </a:solidFill>
                <a:latin typeface="Agency FB" pitchFamily="34" charset="0"/>
              </a:rPr>
              <a:t>This indicates that the background must use concrete facts or information.</a:t>
            </a:r>
            <a:endParaRPr lang="en-PH" sz="2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A. Writing the Introduction…</a:t>
            </a:r>
            <a:endParaRPr lang="en-PH" b="1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26" y="1519239"/>
            <a:ext cx="6731074" cy="366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09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257800"/>
            <a:ext cx="7391400" cy="12135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2400" b="1" u="sng" dirty="0" smtClean="0">
                <a:solidFill>
                  <a:srgbClr val="FF6600"/>
                </a:solidFill>
                <a:latin typeface="Agency FB" pitchFamily="34" charset="0"/>
              </a:rPr>
              <a:t>NOTE:</a:t>
            </a:r>
            <a:r>
              <a:rPr lang="en-PH" sz="2400" dirty="0" smtClean="0"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0070C0"/>
                </a:solidFill>
                <a:latin typeface="Agency FB" pitchFamily="34" charset="0"/>
              </a:rPr>
              <a:t>These phrases are most useful in expressing problems the topic encompasses or involves. </a:t>
            </a:r>
            <a:r>
              <a:rPr lang="en-PH" sz="2400" b="1" dirty="0" smtClean="0">
                <a:solidFill>
                  <a:srgbClr val="FF0000"/>
                </a:solidFill>
                <a:latin typeface="Agency FB" pitchFamily="34" charset="0"/>
              </a:rPr>
              <a:t>The “X” represents a specific idea that must be filled in or provided as you write.</a:t>
            </a:r>
            <a:endParaRPr lang="en-PH" sz="2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A. Writing the Introduction…</a:t>
            </a:r>
            <a:endParaRPr lang="en-PH" b="1" dirty="0">
              <a:solidFill>
                <a:srgbClr val="0070C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972541"/>
            <a:ext cx="6913033" cy="2828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032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1"/>
            <a:ext cx="7620000" cy="50292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b="1" dirty="0" smtClean="0">
                <a:solidFill>
                  <a:srgbClr val="FF6600"/>
                </a:solidFill>
                <a:latin typeface="Agency FB" pitchFamily="34" charset="0"/>
              </a:rPr>
              <a:t>For more structures helpful in developing the introduction more effectively, see the following pages of the PDF file provided for academic language use:</a:t>
            </a:r>
          </a:p>
          <a:p>
            <a:pPr marL="109728" indent="0">
              <a:buNone/>
            </a:pPr>
            <a:endParaRPr lang="en-PH" b="1" dirty="0">
              <a:ln>
                <a:solidFill>
                  <a:sysClr val="windowText" lastClr="000000"/>
                </a:solidFill>
              </a:ln>
              <a:solidFill>
                <a:srgbClr val="FF6600"/>
              </a:solidFill>
              <a:latin typeface="Agency FB" pitchFamily="34" charset="0"/>
            </a:endParaRPr>
          </a:p>
          <a:p>
            <a:pPr marL="109728" indent="0">
              <a:buNone/>
            </a:pPr>
            <a:r>
              <a:rPr lang="en-PH" sz="3600" b="1" dirty="0" smtClean="0">
                <a:solidFill>
                  <a:srgbClr val="0066FF"/>
                </a:solidFill>
                <a:latin typeface="Agency FB" pitchFamily="34" charset="0"/>
              </a:rPr>
              <a:t>- Pages 46 to 47</a:t>
            </a:r>
          </a:p>
          <a:p>
            <a:pPr marL="109728" indent="0">
              <a:buNone/>
            </a:pPr>
            <a:endParaRPr lang="en-PH" b="1" dirty="0" smtClean="0">
              <a:solidFill>
                <a:srgbClr val="0066FF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A. </a:t>
            </a:r>
            <a:r>
              <a:rPr lang="en-PH" b="1" dirty="0" smtClean="0">
                <a:solidFill>
                  <a:srgbClr val="0070C0"/>
                </a:solidFill>
              </a:rPr>
              <a:t>Writing the </a:t>
            </a:r>
            <a:r>
              <a:rPr lang="en-PH" b="1" dirty="0" smtClean="0">
                <a:solidFill>
                  <a:srgbClr val="0070C0"/>
                </a:solidFill>
              </a:rPr>
              <a:t>Introduction…</a:t>
            </a:r>
            <a:endParaRPr lang="en-PH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55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68334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257800"/>
            <a:ext cx="7391400" cy="12135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2400" b="1" u="sng" dirty="0" smtClean="0">
                <a:solidFill>
                  <a:srgbClr val="FF6600"/>
                </a:solidFill>
                <a:latin typeface="Agency FB" pitchFamily="34" charset="0"/>
              </a:rPr>
              <a:t>NOTE:</a:t>
            </a:r>
            <a:r>
              <a:rPr lang="en-PH" sz="2400" dirty="0" smtClean="0"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0070C0"/>
                </a:solidFill>
                <a:latin typeface="Agency FB" pitchFamily="34" charset="0"/>
              </a:rPr>
              <a:t>The phrases included are most useful in expressing COUNTERCLAIMS in the discussion. </a:t>
            </a:r>
            <a:r>
              <a:rPr lang="en-PH" sz="2400" b="1" dirty="0" smtClean="0">
                <a:solidFill>
                  <a:srgbClr val="FF0000"/>
                </a:solidFill>
                <a:latin typeface="Agency FB" pitchFamily="34" charset="0"/>
              </a:rPr>
              <a:t>Use phrases that help in stating a contradiction to the Thesis (Antithesis).</a:t>
            </a:r>
            <a:endParaRPr lang="en-PH" sz="2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B. Writing the Discussion…</a:t>
            </a:r>
            <a:endParaRPr lang="en-PH" b="1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53" y="1433513"/>
            <a:ext cx="6582847" cy="374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92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257800"/>
            <a:ext cx="7391400" cy="121354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2400" b="1" u="sng" dirty="0" smtClean="0">
                <a:solidFill>
                  <a:srgbClr val="FF6600"/>
                </a:solidFill>
                <a:latin typeface="Agency FB" pitchFamily="34" charset="0"/>
              </a:rPr>
              <a:t>NOTE:</a:t>
            </a:r>
            <a:r>
              <a:rPr lang="en-PH" sz="2400" dirty="0" smtClean="0"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0070C0"/>
                </a:solidFill>
                <a:latin typeface="Agency FB" pitchFamily="34" charset="0"/>
              </a:rPr>
              <a:t>“Knowledge gap” refers to a lack of information or specific data on a particular issue or aspect of the topic. </a:t>
            </a:r>
            <a:r>
              <a:rPr lang="en-PH" sz="2400" b="1" dirty="0" smtClean="0">
                <a:solidFill>
                  <a:srgbClr val="FF0000"/>
                </a:solidFill>
                <a:latin typeface="Agency FB" pitchFamily="34" charset="0"/>
              </a:rPr>
              <a:t>These phrases are also helpful in expressing the counterclaim (Antithesis).</a:t>
            </a:r>
            <a:endParaRPr lang="en-PH" sz="2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B. Writing the Discussion…</a:t>
            </a:r>
            <a:endParaRPr lang="en-PH" b="1" dirty="0">
              <a:solidFill>
                <a:srgbClr val="0070C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447800"/>
            <a:ext cx="7152211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081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111051"/>
            <a:ext cx="7620000" cy="1518349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2400" b="1" u="sng" dirty="0" smtClean="0">
                <a:solidFill>
                  <a:srgbClr val="FF6600"/>
                </a:solidFill>
                <a:latin typeface="Agency FB" pitchFamily="34" charset="0"/>
              </a:rPr>
              <a:t>NOTE:</a:t>
            </a:r>
            <a:r>
              <a:rPr lang="en-PH" sz="2400" dirty="0" smtClean="0">
                <a:latin typeface="Agency FB" pitchFamily="34" charset="0"/>
              </a:rPr>
              <a:t> </a:t>
            </a:r>
            <a:r>
              <a:rPr lang="en-PH" sz="2400" b="1" dirty="0" smtClean="0">
                <a:solidFill>
                  <a:srgbClr val="0070C0"/>
                </a:solidFill>
                <a:latin typeface="Agency FB" pitchFamily="34" charset="0"/>
              </a:rPr>
              <a:t>The phrases here can be used either in the BACKGROUND (INTRODUCTION) or in discussion EVIDENCE. </a:t>
            </a:r>
            <a:r>
              <a:rPr lang="en-PH" sz="2400" b="1" dirty="0" smtClean="0">
                <a:solidFill>
                  <a:srgbClr val="FF0000"/>
                </a:solidFill>
                <a:latin typeface="Agency FB" pitchFamily="34" charset="0"/>
              </a:rPr>
              <a:t>Use of these phrases help in expressing what has been published about specific ideas or claims.</a:t>
            </a:r>
            <a:endParaRPr lang="en-PH" sz="24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sz="2000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B. Writing the Discussion…</a:t>
            </a:r>
            <a:endParaRPr lang="en-PH" b="1" dirty="0">
              <a:solidFill>
                <a:srgbClr val="0070C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085" y="1676400"/>
            <a:ext cx="7319275" cy="304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477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1"/>
            <a:ext cx="7620000" cy="50292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200" b="1" dirty="0" smtClean="0">
                <a:solidFill>
                  <a:srgbClr val="FF6600"/>
                </a:solidFill>
                <a:latin typeface="Agency FB" pitchFamily="34" charset="0"/>
              </a:rPr>
              <a:t>For a comprehensive list of relevant structures helpful in developing the discussion, see the following pages of the PDF file provided for academic language use:</a:t>
            </a:r>
          </a:p>
          <a:p>
            <a:pPr marL="109728" indent="0">
              <a:buNone/>
            </a:pPr>
            <a:endParaRPr lang="en-PH" b="1" dirty="0">
              <a:ln>
                <a:solidFill>
                  <a:sysClr val="windowText" lastClr="000000"/>
                </a:solidFill>
              </a:ln>
              <a:solidFill>
                <a:srgbClr val="FF6600"/>
              </a:solidFill>
              <a:latin typeface="Agency FB" pitchFamily="34" charset="0"/>
            </a:endParaRPr>
          </a:p>
          <a:p>
            <a:pPr>
              <a:buFontTx/>
              <a:buChar char="-"/>
            </a:pPr>
            <a:r>
              <a:rPr lang="en-PH" sz="2900" b="1" dirty="0" smtClean="0">
                <a:solidFill>
                  <a:srgbClr val="0066FF"/>
                </a:solidFill>
                <a:latin typeface="Agency FB" pitchFamily="34" charset="0"/>
              </a:rPr>
              <a:t>Pages 48 to 49	</a:t>
            </a:r>
            <a:r>
              <a:rPr lang="en-PH" sz="2900" b="1" dirty="0" smtClean="0">
                <a:solidFill>
                  <a:srgbClr val="FF0000"/>
                </a:solidFill>
                <a:latin typeface="Agency FB" pitchFamily="34" charset="0"/>
              </a:rPr>
              <a:t>(Describing trends/qualities)</a:t>
            </a:r>
          </a:p>
          <a:p>
            <a:pPr>
              <a:buFontTx/>
              <a:buChar char="-"/>
            </a:pPr>
            <a:r>
              <a:rPr lang="en-PH" sz="2900" b="1" dirty="0" smtClean="0">
                <a:solidFill>
                  <a:srgbClr val="0066FF"/>
                </a:solidFill>
                <a:latin typeface="Agency FB" pitchFamily="34" charset="0"/>
              </a:rPr>
              <a:t>Pages 50 to 51	</a:t>
            </a:r>
            <a:r>
              <a:rPr lang="en-PH" sz="2900" b="1" dirty="0" smtClean="0">
                <a:solidFill>
                  <a:srgbClr val="FF0000"/>
                </a:solidFill>
                <a:latin typeface="Agency FB" pitchFamily="34" charset="0"/>
              </a:rPr>
              <a:t>(Explaining causality)</a:t>
            </a:r>
          </a:p>
          <a:p>
            <a:pPr>
              <a:buFontTx/>
              <a:buChar char="-"/>
            </a:pPr>
            <a:r>
              <a:rPr lang="en-PH" sz="2900" b="1" dirty="0" smtClean="0">
                <a:solidFill>
                  <a:srgbClr val="0066FF"/>
                </a:solidFill>
                <a:latin typeface="Agency FB" pitchFamily="34" charset="0"/>
              </a:rPr>
              <a:t>Pages 52 to 53	</a:t>
            </a:r>
            <a:r>
              <a:rPr lang="en-PH" sz="2900" b="1" dirty="0" smtClean="0">
                <a:solidFill>
                  <a:srgbClr val="FF0000"/>
                </a:solidFill>
                <a:latin typeface="Agency FB" pitchFamily="34" charset="0"/>
              </a:rPr>
              <a:t>(Giving examples as support)</a:t>
            </a:r>
          </a:p>
          <a:p>
            <a:pPr>
              <a:buFontTx/>
              <a:buChar char="-"/>
            </a:pPr>
            <a:r>
              <a:rPr lang="en-PH" sz="2900" b="1" dirty="0" smtClean="0">
                <a:solidFill>
                  <a:srgbClr val="0070C0"/>
                </a:solidFill>
                <a:latin typeface="Agency FB" pitchFamily="34" charset="0"/>
              </a:rPr>
              <a:t>Pages 54 to 55</a:t>
            </a:r>
            <a:r>
              <a:rPr lang="en-PH" sz="2900" b="1" dirty="0" smtClean="0">
                <a:solidFill>
                  <a:srgbClr val="FF0000"/>
                </a:solidFill>
                <a:latin typeface="Agency FB" pitchFamily="34" charset="0"/>
              </a:rPr>
              <a:t>	(Signalling transition)</a:t>
            </a:r>
          </a:p>
          <a:p>
            <a:pPr>
              <a:buFontTx/>
              <a:buChar char="-"/>
            </a:pPr>
            <a:endParaRPr lang="en-PH" b="1" dirty="0" smtClean="0">
              <a:solidFill>
                <a:srgbClr val="0066FF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B. Writing the Discussion…</a:t>
            </a:r>
            <a:endParaRPr lang="en-PH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23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97471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1"/>
            <a:ext cx="7620000" cy="50292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PH" sz="3200" b="1" dirty="0" smtClean="0">
                <a:solidFill>
                  <a:srgbClr val="FF6600"/>
                </a:solidFill>
                <a:latin typeface="Agency FB" pitchFamily="34" charset="0"/>
              </a:rPr>
              <a:t>As done in the previous assessment, the CONCLUSION is simply achieved by ensuring that the following parts are provided.</a:t>
            </a:r>
          </a:p>
          <a:p>
            <a:pPr marL="109728" indent="0">
              <a:buNone/>
            </a:pPr>
            <a:endParaRPr lang="en-PH" sz="1600" b="1" dirty="0">
              <a:ln>
                <a:solidFill>
                  <a:sysClr val="windowText" lastClr="000000"/>
                </a:solidFill>
              </a:ln>
              <a:solidFill>
                <a:srgbClr val="FF6600"/>
              </a:solidFill>
              <a:latin typeface="Agency FB" pitchFamily="34" charset="0"/>
            </a:endParaRPr>
          </a:p>
          <a:p>
            <a:pPr>
              <a:buFontTx/>
              <a:buChar char="-"/>
            </a:pPr>
            <a:r>
              <a:rPr lang="en-PH" sz="2900" b="1" dirty="0" smtClean="0">
                <a:solidFill>
                  <a:srgbClr val="0066FF"/>
                </a:solidFill>
                <a:latin typeface="Agency FB" pitchFamily="34" charset="0"/>
              </a:rPr>
              <a:t>SUMMARY			</a:t>
            </a:r>
            <a:r>
              <a:rPr lang="en-PH" sz="2900" b="1" dirty="0" smtClean="0">
                <a:solidFill>
                  <a:srgbClr val="FF0000"/>
                </a:solidFill>
                <a:latin typeface="Agency FB" pitchFamily="34" charset="0"/>
              </a:rPr>
              <a:t>(based on discussion points)</a:t>
            </a:r>
          </a:p>
          <a:p>
            <a:pPr>
              <a:buFontTx/>
              <a:buChar char="-"/>
            </a:pPr>
            <a:r>
              <a:rPr lang="en-PH" sz="2900" b="1" dirty="0" smtClean="0">
                <a:solidFill>
                  <a:srgbClr val="0066FF"/>
                </a:solidFill>
                <a:latin typeface="Agency FB" pitchFamily="34" charset="0"/>
              </a:rPr>
              <a:t>RESTATEMENT OF THESIS 	</a:t>
            </a:r>
            <a:r>
              <a:rPr lang="en-PH" sz="2900" b="1" dirty="0" smtClean="0">
                <a:solidFill>
                  <a:srgbClr val="FF0000"/>
                </a:solidFill>
                <a:latin typeface="Agency FB" pitchFamily="34" charset="0"/>
              </a:rPr>
              <a:t>(reiterated thesis)</a:t>
            </a:r>
          </a:p>
          <a:p>
            <a:pPr>
              <a:buFontTx/>
              <a:buChar char="-"/>
            </a:pPr>
            <a:r>
              <a:rPr lang="en-PH" sz="2900" b="1" dirty="0" smtClean="0">
                <a:solidFill>
                  <a:srgbClr val="0066FF"/>
                </a:solidFill>
                <a:latin typeface="Agency FB" pitchFamily="34" charset="0"/>
              </a:rPr>
              <a:t>RECOMMENDATION		</a:t>
            </a:r>
            <a:r>
              <a:rPr lang="en-PH" sz="2900" b="1" dirty="0" smtClean="0">
                <a:solidFill>
                  <a:srgbClr val="FF0000"/>
                </a:solidFill>
                <a:latin typeface="Agency FB" pitchFamily="34" charset="0"/>
              </a:rPr>
              <a:t>(based on thesis/discussion)</a:t>
            </a:r>
          </a:p>
          <a:p>
            <a:pPr marL="109728" indent="0">
              <a:buNone/>
            </a:pPr>
            <a:endParaRPr lang="en-PH" sz="1600" b="1" dirty="0">
              <a:solidFill>
                <a:srgbClr val="FF0000"/>
              </a:solidFill>
              <a:latin typeface="Agency FB" pitchFamily="34" charset="0"/>
            </a:endParaRPr>
          </a:p>
          <a:p>
            <a:pPr marL="109728" indent="0">
              <a:buNone/>
            </a:pPr>
            <a:r>
              <a:rPr lang="en-PH" sz="3200" b="1" dirty="0" smtClean="0">
                <a:solidFill>
                  <a:srgbClr val="FF0000"/>
                </a:solidFill>
                <a:latin typeface="Agency FB" pitchFamily="34" charset="0"/>
              </a:rPr>
              <a:t>NOTE: See pages </a:t>
            </a:r>
            <a:r>
              <a:rPr lang="en-PH" sz="3200" b="1" dirty="0" smtClean="0">
                <a:solidFill>
                  <a:srgbClr val="0070C0"/>
                </a:solidFill>
                <a:latin typeface="Agency FB" pitchFamily="34" charset="0"/>
              </a:rPr>
              <a:t>31 to 34 of the provided PDF</a:t>
            </a:r>
            <a:r>
              <a:rPr lang="en-PH" sz="3200" b="1" dirty="0" smtClean="0">
                <a:solidFill>
                  <a:srgbClr val="FF0000"/>
                </a:solidFill>
                <a:latin typeface="Agency FB" pitchFamily="34" charset="0"/>
              </a:rPr>
              <a:t> for useful language structures in concluding.</a:t>
            </a:r>
          </a:p>
          <a:p>
            <a:pPr>
              <a:buFontTx/>
              <a:buChar char="-"/>
            </a:pPr>
            <a:endParaRPr lang="en-PH" b="1" dirty="0" smtClean="0">
              <a:solidFill>
                <a:srgbClr val="0066FF"/>
              </a:solidFill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dirty="0" smtClean="0">
              <a:latin typeface="Agency FB" pitchFamily="34" charset="0"/>
            </a:endParaRPr>
          </a:p>
          <a:p>
            <a:pPr>
              <a:buFont typeface="Wingdings" pitchFamily="2" charset="2"/>
              <a:buChar char="Ø"/>
            </a:pPr>
            <a:endParaRPr lang="en-PH" dirty="0">
              <a:latin typeface="Agency FB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>
            <a:normAutofit/>
          </a:bodyPr>
          <a:lstStyle/>
          <a:p>
            <a:r>
              <a:rPr lang="en-PH" b="1" dirty="0" smtClean="0">
                <a:solidFill>
                  <a:srgbClr val="0070C0"/>
                </a:solidFill>
              </a:rPr>
              <a:t>B. Writing the </a:t>
            </a:r>
            <a:r>
              <a:rPr lang="en-PH" b="1" dirty="0" smtClean="0">
                <a:solidFill>
                  <a:srgbClr val="0070C0"/>
                </a:solidFill>
              </a:rPr>
              <a:t>Conclusion…</a:t>
            </a:r>
            <a:endParaRPr lang="en-PH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52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2041</TotalTime>
  <Words>1183</Words>
  <Application>Microsoft Office PowerPoint</Application>
  <PresentationFormat>On-screen Show (4:3)</PresentationFormat>
  <Paragraphs>128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Urban</vt:lpstr>
      <vt:lpstr>PowerPoint Presentation</vt:lpstr>
      <vt:lpstr>Task Set 2: Building Arguments and Expressing Comparison-Contrast (Part 3 of 3)</vt:lpstr>
      <vt:lpstr>A few reminders…</vt:lpstr>
      <vt:lpstr>A few reminders…</vt:lpstr>
      <vt:lpstr>Review of overall structure….</vt:lpstr>
      <vt:lpstr>Review of overall structure….</vt:lpstr>
      <vt:lpstr>Review of overall structure….</vt:lpstr>
      <vt:lpstr>Review of overall structure….</vt:lpstr>
      <vt:lpstr>Review of overall structure….</vt:lpstr>
      <vt:lpstr>PowerPoint Presentation</vt:lpstr>
      <vt:lpstr>Preparing to write academically…</vt:lpstr>
      <vt:lpstr>PowerPoint Presentation</vt:lpstr>
      <vt:lpstr>A. Writing the Introduction…</vt:lpstr>
      <vt:lpstr>A. Writing the Introduction…</vt:lpstr>
      <vt:lpstr>A. Writing the Introduction…</vt:lpstr>
      <vt:lpstr>A. Writing the Introduction…</vt:lpstr>
      <vt:lpstr>A. Writing the Introduction…</vt:lpstr>
      <vt:lpstr>A. Writing the Introduction…</vt:lpstr>
      <vt:lpstr>PowerPoint Presentation</vt:lpstr>
      <vt:lpstr>B. Writing the Discussion…</vt:lpstr>
      <vt:lpstr>B. Writing the Discussion…</vt:lpstr>
      <vt:lpstr>B. Writing the Discussion…</vt:lpstr>
      <vt:lpstr>B. Writing the Discussion…</vt:lpstr>
      <vt:lpstr>PowerPoint Presentation</vt:lpstr>
      <vt:lpstr>B. Writing the Conclusion…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Task Set 2: Building Arguments and Expressing Comparison-Contrast </dc:title>
  <dc:creator>JMSS87</dc:creator>
  <cp:lastModifiedBy>JMSS87</cp:lastModifiedBy>
  <cp:revision>240</cp:revision>
  <dcterms:created xsi:type="dcterms:W3CDTF">2006-08-16T00:00:00Z</dcterms:created>
  <dcterms:modified xsi:type="dcterms:W3CDTF">2018-12-10T01:38:45Z</dcterms:modified>
</cp:coreProperties>
</file>