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64" r:id="rId3"/>
    <p:sldId id="260" r:id="rId4"/>
    <p:sldId id="258" r:id="rId5"/>
    <p:sldId id="259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9600"/>
    <a:srgbClr val="1B5136"/>
    <a:srgbClr val="17452E"/>
    <a:srgbClr val="ABE3C7"/>
    <a:srgbClr val="339966"/>
    <a:srgbClr val="194B32"/>
    <a:srgbClr val="003300"/>
    <a:srgbClr val="333300"/>
    <a:srgbClr val="246E49"/>
    <a:srgbClr val="0042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40" autoAdjust="0"/>
    <p:restoredTop sz="94660"/>
  </p:normalViewPr>
  <p:slideViewPr>
    <p:cSldViewPr snapToGrid="0" snapToObjects="1">
      <p:cViewPr>
        <p:scale>
          <a:sx n="100" d="100"/>
          <a:sy n="100" d="100"/>
        </p:scale>
        <p:origin x="-132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32" d="100"/>
        <a:sy n="232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78652E-2B8B-6D41-ACA3-6105F02A3D2B}" type="datetimeFigureOut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A66A26-2608-444D-B8FB-816949D59C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67680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23C354-814E-9A4B-AA11-022EBD127813}" type="datetimeFigureOut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D7F7E-4FF0-FF4B-A939-467CD0EA877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149896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2396067"/>
            <a:ext cx="9144000" cy="4461933"/>
          </a:xfrm>
          <a:prstGeom prst="rect">
            <a:avLst/>
          </a:prstGeom>
          <a:solidFill>
            <a:schemeClr val="accent6">
              <a:lumMod val="50000"/>
              <a:alpha val="83922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Cummings10eTitle100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515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3806825"/>
            <a:ext cx="9144000" cy="1470025"/>
          </a:xfrm>
        </p:spPr>
        <p:txBody>
          <a:bodyPr>
            <a:normAutofit/>
          </a:bodyPr>
          <a:lstStyle>
            <a:lvl1pPr>
              <a:defRPr sz="7200" b="1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Chapter title goes here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68410" y="1309500"/>
            <a:ext cx="17526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80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1E6CE-8A87-CC46-9D43-BF95E605D4EB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Box 17"/>
          <p:cNvSpPr txBox="1">
            <a:spLocks noChangeArrowheads="1"/>
          </p:cNvSpPr>
          <p:nvPr userDrawn="1"/>
        </p:nvSpPr>
        <p:spPr bwMode="auto">
          <a:xfrm>
            <a:off x="914400" y="6612469"/>
            <a:ext cx="72580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800" dirty="0">
                <a:solidFill>
                  <a:schemeClr val="tx1"/>
                </a:solidFill>
              </a:rPr>
              <a:t>©</a:t>
            </a:r>
            <a:r>
              <a:rPr lang="en-US" sz="800" dirty="0" smtClean="0">
                <a:solidFill>
                  <a:schemeClr val="tx1"/>
                </a:solidFill>
              </a:rPr>
              <a:t>2015 </a:t>
            </a:r>
            <a:r>
              <a:rPr lang="en-US" sz="800" dirty="0">
                <a:solidFill>
                  <a:schemeClr val="tx1"/>
                </a:solidFill>
              </a:rPr>
              <a:t>Cengage Learning. All Rights Reserved. May not be scanned, copied or duplicated, or posted to a publicly accessible website, in whole or in part.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1283823" y="1172526"/>
            <a:ext cx="1535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CHAPTER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92274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ummings10eBase7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97"/>
            <a:ext cx="9144000" cy="18862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1253067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77724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21CF-654F-964D-B974-E227294D4886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78800" y="6339416"/>
            <a:ext cx="965199" cy="365125"/>
          </a:xfrm>
        </p:spPr>
        <p:txBody>
          <a:bodyPr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468000" y="6629400"/>
            <a:ext cx="381000" cy="152400"/>
            <a:chOff x="7391400" y="6553200"/>
            <a:chExt cx="381000" cy="152400"/>
          </a:xfrm>
        </p:grpSpPr>
        <p:sp>
          <p:nvSpPr>
            <p:cNvPr id="8" name="Diamond 7"/>
            <p:cNvSpPr/>
            <p:nvPr userDrawn="1"/>
          </p:nvSpPr>
          <p:spPr bwMode="auto">
            <a:xfrm>
              <a:off x="7620000" y="6553200"/>
              <a:ext cx="152400" cy="152400"/>
            </a:xfrm>
            <a:prstGeom prst="diamond">
              <a:avLst/>
            </a:prstGeom>
            <a:solidFill>
              <a:srgbClr val="99993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  <a:ea typeface="ＭＳ Ｐゴシック" pitchFamily="-112" charset="-128"/>
                <a:cs typeface="ＭＳ Ｐゴシック" pitchFamily="-112" charset="-128"/>
              </a:endParaRPr>
            </a:p>
          </p:txBody>
        </p:sp>
        <p:sp>
          <p:nvSpPr>
            <p:cNvPr id="9" name="Diamond 8"/>
            <p:cNvSpPr/>
            <p:nvPr userDrawn="1"/>
          </p:nvSpPr>
          <p:spPr bwMode="auto">
            <a:xfrm>
              <a:off x="7391400" y="6553200"/>
              <a:ext cx="152400" cy="152400"/>
            </a:xfrm>
            <a:prstGeom prst="diamond">
              <a:avLst/>
            </a:prstGeom>
            <a:solidFill>
              <a:srgbClr val="99993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  <a:ea typeface="ＭＳ Ｐゴシック" pitchFamily="-112" charset="-128"/>
                <a:cs typeface="ＭＳ Ｐゴシック" pitchFamily="-112" charset="-128"/>
              </a:endParaRPr>
            </a:p>
          </p:txBody>
        </p:sp>
        <p:sp>
          <p:nvSpPr>
            <p:cNvPr id="10" name="Diamond 9"/>
            <p:cNvSpPr/>
            <p:nvPr userDrawn="1"/>
          </p:nvSpPr>
          <p:spPr bwMode="auto">
            <a:xfrm>
              <a:off x="7501696" y="6553200"/>
              <a:ext cx="152400" cy="152400"/>
            </a:xfrm>
            <a:prstGeom prst="diamond">
              <a:avLst/>
            </a:prstGeom>
            <a:solidFill>
              <a:srgbClr val="666600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  <a:ea typeface="ＭＳ Ｐゴシック" pitchFamily="-112" charset="-128"/>
                <a:cs typeface="ＭＳ Ｐゴシック" pitchFamily="-112" charset="-128"/>
              </a:endParaRPr>
            </a:p>
          </p:txBody>
        </p:sp>
      </p:grp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914400" y="6612469"/>
            <a:ext cx="72644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800" dirty="0">
                <a:solidFill>
                  <a:srgbClr val="B3B3B3"/>
                </a:solidFill>
              </a:rPr>
              <a:t>©</a:t>
            </a:r>
            <a:r>
              <a:rPr lang="en-US" sz="800" dirty="0" smtClean="0">
                <a:solidFill>
                  <a:srgbClr val="B3B3B3"/>
                </a:solidFill>
              </a:rPr>
              <a:t>2015 </a:t>
            </a:r>
            <a:r>
              <a:rPr lang="en-US" sz="800" dirty="0">
                <a:solidFill>
                  <a:srgbClr val="B3B3B3"/>
                </a:solidFill>
              </a:rPr>
              <a:t>Cengage Learning. All Rights Reserved. May not be scanned, copied or duplicated, or posted to a publicly accessible website, in whole or in part.</a:t>
            </a:r>
          </a:p>
        </p:txBody>
      </p:sp>
    </p:spTree>
    <p:extLst>
      <p:ext uri="{BB962C8B-B14F-4D97-AF65-F5344CB8AC3E}">
        <p14:creationId xmlns="" xmlns:p14="http://schemas.microsoft.com/office/powerpoint/2010/main" val="3320359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-2" y="584200"/>
            <a:ext cx="9144000" cy="6273800"/>
          </a:xfrm>
          <a:prstGeom prst="rect">
            <a:avLst/>
          </a:prstGeom>
          <a:solidFill>
            <a:schemeClr val="accent6">
              <a:alpha val="43922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933" y="1600200"/>
            <a:ext cx="8034867" cy="4525963"/>
          </a:xfrm>
        </p:spPr>
        <p:txBody>
          <a:bodyPr/>
          <a:lstStyle>
            <a:lvl1pPr marL="914400" indent="-1828800">
              <a:lnSpc>
                <a:spcPct val="100000"/>
              </a:lnSpc>
              <a:spcBef>
                <a:spcPts val="1368"/>
              </a:spcBef>
              <a:buSzPct val="100000"/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21CF-654F-964D-B974-E227294D4886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78800" y="6339416"/>
            <a:ext cx="965199" cy="365125"/>
          </a:xfrm>
        </p:spPr>
        <p:txBody>
          <a:bodyPr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468000" y="6629400"/>
            <a:ext cx="381000" cy="152400"/>
            <a:chOff x="7391400" y="6553200"/>
            <a:chExt cx="381000" cy="152400"/>
          </a:xfrm>
        </p:grpSpPr>
        <p:sp>
          <p:nvSpPr>
            <p:cNvPr id="8" name="Diamond 7"/>
            <p:cNvSpPr/>
            <p:nvPr userDrawn="1"/>
          </p:nvSpPr>
          <p:spPr bwMode="auto">
            <a:xfrm>
              <a:off x="7620000" y="6553200"/>
              <a:ext cx="152400" cy="152400"/>
            </a:xfrm>
            <a:prstGeom prst="diamond">
              <a:avLst/>
            </a:prstGeom>
            <a:solidFill>
              <a:srgbClr val="99993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  <a:ea typeface="ＭＳ Ｐゴシック" pitchFamily="-112" charset="-128"/>
                <a:cs typeface="ＭＳ Ｐゴシック" pitchFamily="-112" charset="-128"/>
              </a:endParaRPr>
            </a:p>
          </p:txBody>
        </p:sp>
        <p:sp>
          <p:nvSpPr>
            <p:cNvPr id="9" name="Diamond 8"/>
            <p:cNvSpPr/>
            <p:nvPr userDrawn="1"/>
          </p:nvSpPr>
          <p:spPr bwMode="auto">
            <a:xfrm>
              <a:off x="7391400" y="6553200"/>
              <a:ext cx="152400" cy="152400"/>
            </a:xfrm>
            <a:prstGeom prst="diamond">
              <a:avLst/>
            </a:prstGeom>
            <a:solidFill>
              <a:srgbClr val="99993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  <a:ea typeface="ＭＳ Ｐゴシック" pitchFamily="-112" charset="-128"/>
                <a:cs typeface="ＭＳ Ｐゴシック" pitchFamily="-112" charset="-128"/>
              </a:endParaRPr>
            </a:p>
          </p:txBody>
        </p:sp>
        <p:sp>
          <p:nvSpPr>
            <p:cNvPr id="10" name="Diamond 9"/>
            <p:cNvSpPr/>
            <p:nvPr userDrawn="1"/>
          </p:nvSpPr>
          <p:spPr bwMode="auto">
            <a:xfrm>
              <a:off x="7501696" y="6553200"/>
              <a:ext cx="152400" cy="152400"/>
            </a:xfrm>
            <a:prstGeom prst="diamond">
              <a:avLst/>
            </a:prstGeom>
            <a:solidFill>
              <a:srgbClr val="666600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  <a:ea typeface="ＭＳ Ｐゴシック" pitchFamily="-112" charset="-128"/>
                <a:cs typeface="ＭＳ Ｐゴシック" pitchFamily="-112" charset="-128"/>
              </a:endParaRPr>
            </a:p>
          </p:txBody>
        </p:sp>
      </p:grp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914400" y="6612469"/>
            <a:ext cx="72644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800" dirty="0">
                <a:solidFill>
                  <a:srgbClr val="B3B3B3"/>
                </a:solidFill>
              </a:rPr>
              <a:t>©</a:t>
            </a:r>
            <a:r>
              <a:rPr lang="en-US" sz="800" dirty="0" smtClean="0">
                <a:solidFill>
                  <a:srgbClr val="B3B3B3"/>
                </a:solidFill>
              </a:rPr>
              <a:t>2015 </a:t>
            </a:r>
            <a:r>
              <a:rPr lang="en-US" sz="800" dirty="0">
                <a:solidFill>
                  <a:srgbClr val="B3B3B3"/>
                </a:solidFill>
              </a:rPr>
              <a:t>Cengage Learning. All Rights Reserved. May not be scanned, copied or duplicated, or posted to a publicly accessible website, in whole or in part.</a:t>
            </a:r>
          </a:p>
        </p:txBody>
      </p:sp>
      <p:pic>
        <p:nvPicPr>
          <p:cNvPr id="14" name="Picture 13" descr="Cummings10eLO150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14090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8293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3C219-08B6-7943-AFC7-D61CF9291F85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29133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D2C81-ED29-504E-927F-0EBB9E424F56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7912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14D8-7CEF-AD4C-90E4-B92EA8ABB5B8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7908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9960-DC3B-7740-A179-58C158B7B78D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06296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0442A-86E0-5F46-8424-B5B23A9F2535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67489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9AC67-6B13-3E46-984F-BC710A1FBCBC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0565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8639-8C5B-234D-ACA7-C774E097C665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0694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EFF0-B34A-F449-ACC7-2463D8C6540E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6611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2A2F-0FDC-8F48-8D91-8A1CA5112047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00273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F649D-CDE0-034F-A5DA-3C19EA97CF48}" type="datetime1">
              <a:rPr lang="en-US" smtClean="0"/>
              <a:pPr/>
              <a:t>12/16/2013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F94E0-53CC-7645-A55E-7851AE51B7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01475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8912" indent="-420624" algn="l" defTabSz="457200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" charset="2"/>
        <a:buChar char="u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374904" algn="l" defTabSz="457200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76000"/>
        <a:buFont typeface="Wingdings" charset="2"/>
        <a:buChar char="u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051560" indent="-320040" algn="l" defTabSz="457200" rtl="0" eaLnBrk="1" latinLnBrk="0" hangingPunct="1">
        <a:spcBef>
          <a:spcPct val="20000"/>
        </a:spcBef>
        <a:buClr>
          <a:schemeClr val="accent3"/>
        </a:buClr>
        <a:buSzPct val="83000"/>
        <a:buFont typeface="Wingdings" charset="2"/>
        <a:buChar char="u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06825"/>
            <a:ext cx="9144000" cy="19843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Entering and </a:t>
            </a:r>
            <a:br>
              <a:rPr lang="en-US" dirty="0" smtClean="0"/>
            </a:br>
            <a:r>
              <a:rPr lang="en-US" dirty="0" smtClean="0"/>
              <a:t>Contracting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4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93564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Clr>
                <a:schemeClr val="accent2">
                  <a:lumMod val="75000"/>
                </a:schemeClr>
              </a:buClr>
              <a:buFont typeface="Wingdings" pitchFamily="2" charset="2"/>
              <a:buChar char="u"/>
            </a:pPr>
            <a:r>
              <a:rPr lang="en-US" dirty="0" smtClean="0"/>
              <a:t>Describe the issues associated with entering into an OD process.</a:t>
            </a:r>
          </a:p>
          <a:p>
            <a:pPr marL="457200" indent="-457200">
              <a:buClr>
                <a:schemeClr val="accent2">
                  <a:lumMod val="75000"/>
                </a:schemeClr>
              </a:buClr>
              <a:buFont typeface="Wingdings" pitchFamily="2" charset="2"/>
              <a:buChar char="u"/>
            </a:pPr>
            <a:r>
              <a:rPr lang="en-US" dirty="0" smtClean="0"/>
              <a:t>Describe the issues associated with contracting for an OD process.</a:t>
            </a:r>
          </a:p>
        </p:txBody>
      </p:sp>
    </p:spTree>
    <p:extLst>
      <p:ext uri="{BB962C8B-B14F-4D97-AF65-F5344CB8AC3E}">
        <p14:creationId xmlns="" xmlns:p14="http://schemas.microsoft.com/office/powerpoint/2010/main" val="350690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Organization Environments and Inputs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Clarifying the Organizational Issue</a:t>
            </a:r>
          </a:p>
          <a:p>
            <a:pPr lvl="1"/>
            <a:r>
              <a:rPr lang="en-US" dirty="0" smtClean="0"/>
              <a:t>Presenting problem</a:t>
            </a:r>
          </a:p>
          <a:p>
            <a:pPr lvl="1"/>
            <a:r>
              <a:rPr lang="en-US" dirty="0" smtClean="0"/>
              <a:t>Symptoms</a:t>
            </a:r>
          </a:p>
          <a:p>
            <a:r>
              <a:rPr lang="en-US" dirty="0" smtClean="0"/>
              <a:t>Determining the Relevant Client</a:t>
            </a:r>
          </a:p>
          <a:p>
            <a:pPr lvl="1"/>
            <a:r>
              <a:rPr lang="en-US" dirty="0" smtClean="0"/>
              <a:t>Working power and authority</a:t>
            </a:r>
          </a:p>
          <a:p>
            <a:pPr lvl="1"/>
            <a:r>
              <a:rPr lang="en-US" dirty="0" smtClean="0"/>
              <a:t>Multiple clients -- multiple contracts</a:t>
            </a:r>
          </a:p>
          <a:p>
            <a:r>
              <a:rPr lang="en-US" dirty="0" smtClean="0"/>
              <a:t>Selecting a Consultant</a:t>
            </a:r>
          </a:p>
          <a:p>
            <a:pPr lvl="1"/>
            <a:r>
              <a:rPr lang="en-US" dirty="0" smtClean="0"/>
              <a:t>Expertise and experience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2514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Elements of an Effective OD Proposal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14681627"/>
              </p:ext>
            </p:extLst>
          </p:nvPr>
        </p:nvGraphicFramePr>
        <p:xfrm>
          <a:off x="733425" y="1253067"/>
          <a:ext cx="7943850" cy="516868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28925"/>
                <a:gridCol w="5114925"/>
              </a:tblGrid>
              <a:tr h="44428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Elements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Description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81237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Goals</a:t>
                      </a:r>
                      <a:r>
                        <a:rPr lang="en-US" sz="2000" baseline="0" dirty="0" smtClean="0"/>
                        <a:t> of proposed project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Descriptive, clear, and concise goals to be achieved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77427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Proposed process or action plan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Description of </a:t>
                      </a:r>
                      <a:r>
                        <a:rPr lang="en-US" sz="2000" dirty="0" smtClean="0"/>
                        <a:t>(1</a:t>
                      </a:r>
                      <a:r>
                        <a:rPr lang="en-US" sz="2000" dirty="0" smtClean="0"/>
                        <a:t>) diagnosis, </a:t>
                      </a:r>
                      <a:r>
                        <a:rPr lang="en-US" sz="2000" dirty="0" smtClean="0"/>
                        <a:t>(2</a:t>
                      </a:r>
                      <a:r>
                        <a:rPr lang="en-US" sz="2000" dirty="0" smtClean="0"/>
                        <a:t>) data analysis process, </a:t>
                      </a:r>
                      <a:r>
                        <a:rPr lang="en-US" sz="2000" dirty="0" smtClean="0"/>
                        <a:t>(3</a:t>
                      </a:r>
                      <a:r>
                        <a:rPr lang="en-US" sz="2000" dirty="0" smtClean="0"/>
                        <a:t>) feedback process, and </a:t>
                      </a:r>
                      <a:r>
                        <a:rPr lang="en-US" sz="2000" dirty="0" smtClean="0"/>
                        <a:t>(4</a:t>
                      </a:r>
                      <a:r>
                        <a:rPr lang="en-US" sz="2000" dirty="0" smtClean="0"/>
                        <a:t>) action-planning process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77427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Roles and responsibilities</a:t>
                      </a:r>
                    </a:p>
                    <a:p>
                      <a:r>
                        <a:rPr lang="en-US" sz="2000" dirty="0" smtClean="0"/>
                        <a:t>Fees,</a:t>
                      </a:r>
                      <a:r>
                        <a:rPr lang="en-US" sz="2000" baseline="0" dirty="0" smtClean="0"/>
                        <a:t> terms, and conditions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What will various leaders, including the OD practitioner, be held accountable for?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7742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Recommended Interventions</a:t>
                      </a:r>
                    </a:p>
                    <a:p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000" dirty="0" smtClean="0"/>
                        <a:t>Provide change strategies, including education/training, political influence, structural interventions, and confrontation of resistance.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8123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Fees, terms, and conditions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Outline fees and expenses associated with the project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3091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Elements of an Effective Contract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7772400" cy="5104341"/>
          </a:xfrm>
        </p:spPr>
        <p:txBody>
          <a:bodyPr>
            <a:normAutofit/>
          </a:bodyPr>
          <a:lstStyle/>
          <a:p>
            <a:r>
              <a:rPr lang="en-US" dirty="0" smtClean="0"/>
              <a:t>Mutual expectations are clear</a:t>
            </a:r>
          </a:p>
          <a:p>
            <a:pPr lvl="1"/>
            <a:r>
              <a:rPr lang="en-US" dirty="0" smtClean="0"/>
              <a:t>Outcomes and deliverables</a:t>
            </a:r>
          </a:p>
          <a:p>
            <a:pPr lvl="1"/>
            <a:r>
              <a:rPr lang="en-US" dirty="0" smtClean="0"/>
              <a:t>Publishing cases and results</a:t>
            </a:r>
          </a:p>
          <a:p>
            <a:pPr lvl="1"/>
            <a:r>
              <a:rPr lang="en-US" dirty="0" smtClean="0"/>
              <a:t>Involvement of stakeholders</a:t>
            </a:r>
          </a:p>
          <a:p>
            <a:r>
              <a:rPr lang="en-US" dirty="0" smtClean="0"/>
              <a:t>Time and Resources</a:t>
            </a:r>
          </a:p>
          <a:p>
            <a:pPr lvl="1"/>
            <a:r>
              <a:rPr lang="en-US" dirty="0" smtClean="0"/>
              <a:t>Access to client, managers, members</a:t>
            </a:r>
          </a:p>
          <a:p>
            <a:pPr lvl="1"/>
            <a:r>
              <a:rPr lang="en-US" dirty="0" smtClean="0"/>
              <a:t>Access to information</a:t>
            </a:r>
          </a:p>
          <a:p>
            <a:r>
              <a:rPr lang="en-US" dirty="0" smtClean="0"/>
              <a:t>Ground Rules</a:t>
            </a:r>
          </a:p>
          <a:p>
            <a:pPr lvl="1"/>
            <a:r>
              <a:rPr lang="en-US" dirty="0" smtClean="0"/>
              <a:t>Confidentiality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6132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Interpersonal Issues in Entering &amp; Contracting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7772400" cy="5104341"/>
          </a:xfrm>
        </p:spPr>
        <p:txBody>
          <a:bodyPr/>
          <a:lstStyle/>
          <a:p>
            <a:r>
              <a:rPr lang="en-US" dirty="0" smtClean="0"/>
              <a:t>Client Issues</a:t>
            </a:r>
          </a:p>
          <a:p>
            <a:pPr lvl="1"/>
            <a:r>
              <a:rPr lang="en-US" dirty="0" smtClean="0"/>
              <a:t>Exposed and Vulnerable</a:t>
            </a:r>
          </a:p>
          <a:p>
            <a:pPr lvl="1"/>
            <a:r>
              <a:rPr lang="en-US" dirty="0" smtClean="0"/>
              <a:t>Inadequate</a:t>
            </a:r>
          </a:p>
          <a:p>
            <a:pPr lvl="1"/>
            <a:r>
              <a:rPr lang="en-US" dirty="0" smtClean="0"/>
              <a:t>Fear of losing control</a:t>
            </a:r>
          </a:p>
          <a:p>
            <a:r>
              <a:rPr lang="en-US" dirty="0" smtClean="0"/>
              <a:t>OD Practitioner Issues</a:t>
            </a:r>
          </a:p>
          <a:p>
            <a:pPr lvl="1"/>
            <a:r>
              <a:rPr lang="en-US" dirty="0" smtClean="0"/>
              <a:t>Empathy</a:t>
            </a:r>
          </a:p>
          <a:p>
            <a:pPr lvl="1"/>
            <a:r>
              <a:rPr lang="en-US" dirty="0" smtClean="0"/>
              <a:t>Worthiness and Competency</a:t>
            </a:r>
          </a:p>
          <a:p>
            <a:pPr lvl="1"/>
            <a:r>
              <a:rPr lang="en-US" dirty="0" smtClean="0"/>
              <a:t>Dependency</a:t>
            </a:r>
          </a:p>
          <a:p>
            <a:pPr lvl="1"/>
            <a:r>
              <a:rPr lang="en-US" dirty="0" smtClean="0"/>
              <a:t>Over identification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F94E0-53CC-7645-A55E-7851AE51B727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Perception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232</Words>
  <Application>Microsoft Office PowerPoint</Application>
  <PresentationFormat>On-screen Show (4:3)</PresentationFormat>
  <Paragraphs>52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Entering and  Contracting</vt:lpstr>
      <vt:lpstr>Slide 2</vt:lpstr>
      <vt:lpstr>Organization Environments and Inputs</vt:lpstr>
      <vt:lpstr>Elements of an Effective OD Proposal</vt:lpstr>
      <vt:lpstr>Elements of an Effective Contract</vt:lpstr>
      <vt:lpstr>Interpersonal Issues in Entering &amp; Contracting</vt:lpstr>
    </vt:vector>
  </TitlesOfParts>
  <Company>just 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patti hudepohl</dc:creator>
  <cp:lastModifiedBy>Sarah Blasco</cp:lastModifiedBy>
  <cp:revision>31</cp:revision>
  <dcterms:created xsi:type="dcterms:W3CDTF">2013-05-28T21:03:19Z</dcterms:created>
  <dcterms:modified xsi:type="dcterms:W3CDTF">2013-12-16T15:30:21Z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-1712548955</vt:i4>
  </property>
  <property fmtid="{D5CDD505-2E9C-101B-9397-08002B2CF9AE}" pid="3" name="_NewReviewCycle">
    <vt:lpwstr/>
  </property>
  <property fmtid="{D5CDD505-2E9C-101B-9397-08002B2CF9AE}" pid="4" name="_EmailSubject">
    <vt:lpwstr>PPTs </vt:lpwstr>
  </property>
  <property fmtid="{D5CDD505-2E9C-101B-9397-08002B2CF9AE}" pid="5" name="_AuthorEmail">
    <vt:lpwstr>Sarah.Blasco@cengage.com</vt:lpwstr>
  </property>
  <property fmtid="{D5CDD505-2E9C-101B-9397-08002B2CF9AE}" pid="6" name="_AuthorEmailDisplayName">
    <vt:lpwstr>Blasco, Sarah</vt:lpwstr>
  </property>
</Properties>
</file>