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jpg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51076" y="2391155"/>
            <a:ext cx="8689847" cy="406146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914271" y="360934"/>
            <a:ext cx="8363457" cy="7569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73302" y="715517"/>
            <a:ext cx="8925534" cy="932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92530" y="2354047"/>
            <a:ext cx="10170795" cy="28473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 MT"/>
                <a:cs typeface="Arial MT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970">
              <a:lnSpc>
                <a:spcPct val="100000"/>
              </a:lnSpc>
              <a:spcBef>
                <a:spcPts val="100"/>
              </a:spcBef>
            </a:pPr>
            <a:r>
              <a:rPr dirty="0" sz="4800"/>
              <a:t>BUTUAN</a:t>
            </a:r>
            <a:r>
              <a:rPr dirty="0" sz="4800" spc="-140"/>
              <a:t> </a:t>
            </a:r>
            <a:r>
              <a:rPr dirty="0" sz="4800"/>
              <a:t>OR</a:t>
            </a:r>
            <a:r>
              <a:rPr dirty="0" sz="4800" spc="-140"/>
              <a:t> </a:t>
            </a:r>
            <a:r>
              <a:rPr dirty="0" sz="4800" spc="-10"/>
              <a:t>LIMASAWA?</a:t>
            </a:r>
            <a:endParaRPr sz="4800"/>
          </a:p>
        </p:txBody>
      </p:sp>
      <p:sp>
        <p:nvSpPr>
          <p:cNvPr id="3" name="object 3" descr=""/>
          <p:cNvSpPr txBox="1"/>
          <p:nvPr/>
        </p:nvSpPr>
        <p:spPr>
          <a:xfrm>
            <a:off x="2874645" y="1381760"/>
            <a:ext cx="6938009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>
                <a:solidFill>
                  <a:srgbClr val="7E7E7E"/>
                </a:solidFill>
                <a:latin typeface="Calibri"/>
                <a:cs typeface="Calibri"/>
              </a:rPr>
              <a:t>THE</a:t>
            </a:r>
            <a:r>
              <a:rPr dirty="0" sz="2800" spc="-55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7E7E7E"/>
                </a:solidFill>
                <a:latin typeface="Calibri"/>
                <a:cs typeface="Calibri"/>
              </a:rPr>
              <a:t>SITE</a:t>
            </a:r>
            <a:r>
              <a:rPr dirty="0" sz="2800" spc="-65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7E7E7E"/>
                </a:solidFill>
                <a:latin typeface="Calibri"/>
                <a:cs typeface="Calibri"/>
              </a:rPr>
              <a:t>OF</a:t>
            </a:r>
            <a:r>
              <a:rPr dirty="0" sz="2800" spc="-65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7E7E7E"/>
                </a:solidFill>
                <a:latin typeface="Calibri"/>
                <a:cs typeface="Calibri"/>
              </a:rPr>
              <a:t>THE</a:t>
            </a:r>
            <a:r>
              <a:rPr dirty="0" sz="2800" spc="-45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7E7E7E"/>
                </a:solidFill>
                <a:latin typeface="Calibri"/>
                <a:cs typeface="Calibri"/>
              </a:rPr>
              <a:t>FIRST</a:t>
            </a:r>
            <a:r>
              <a:rPr dirty="0" sz="2800" spc="-5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7E7E7E"/>
                </a:solidFill>
                <a:latin typeface="Calibri"/>
                <a:cs typeface="Calibri"/>
              </a:rPr>
              <a:t>MASS</a:t>
            </a:r>
            <a:r>
              <a:rPr dirty="0" sz="2800" spc="-45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7E7E7E"/>
                </a:solidFill>
                <a:latin typeface="Calibri"/>
                <a:cs typeface="Calibri"/>
              </a:rPr>
              <a:t>IN</a:t>
            </a:r>
            <a:r>
              <a:rPr dirty="0" sz="2800" spc="-55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dirty="0" sz="2800">
                <a:solidFill>
                  <a:srgbClr val="7E7E7E"/>
                </a:solidFill>
                <a:latin typeface="Calibri"/>
                <a:cs typeface="Calibri"/>
              </a:rPr>
              <a:t>THE</a:t>
            </a:r>
            <a:r>
              <a:rPr dirty="0" sz="2800" spc="-35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dirty="0" sz="2600" spc="-10">
                <a:solidFill>
                  <a:srgbClr val="7E7E7E"/>
                </a:solidFill>
                <a:latin typeface="Calibri"/>
                <a:cs typeface="Calibri"/>
              </a:rPr>
              <a:t>PHILIPPINES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0840" rIns="0" bIns="0" rtlCol="0" vert="horz">
            <a:spAutoFit/>
          </a:bodyPr>
          <a:lstStyle/>
          <a:p>
            <a:pPr marL="4061460">
              <a:lnSpc>
                <a:spcPct val="100000"/>
              </a:lnSpc>
              <a:spcBef>
                <a:spcPts val="100"/>
              </a:spcBef>
            </a:pPr>
            <a:r>
              <a:rPr dirty="0" spc="-10">
                <a:latin typeface="Calibri"/>
                <a:cs typeface="Calibri"/>
              </a:rPr>
              <a:t>ABSTRACT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92530" y="2325107"/>
            <a:ext cx="10015855" cy="2165985"/>
          </a:xfrm>
          <a:prstGeom prst="rect">
            <a:avLst/>
          </a:prstGeom>
        </p:spPr>
        <p:txBody>
          <a:bodyPr wrap="square" lIns="0" tIns="24130" rIns="0" bIns="0" rtlCol="0" vert="horz">
            <a:spAutoFit/>
          </a:bodyPr>
          <a:lstStyle/>
          <a:p>
            <a:pPr marL="241300" marR="5080" indent="-228600">
              <a:lnSpc>
                <a:spcPct val="119800"/>
              </a:lnSpc>
              <a:spcBef>
                <a:spcPts val="190"/>
              </a:spcBef>
              <a:buChar char="•"/>
              <a:tabLst>
                <a:tab pos="241300" algn="l"/>
              </a:tabLst>
            </a:pPr>
            <a:r>
              <a:rPr dirty="0" sz="3200">
                <a:latin typeface="Arial MT"/>
                <a:cs typeface="Arial MT"/>
              </a:rPr>
              <a:t>I</a:t>
            </a:r>
            <a:r>
              <a:rPr dirty="0" sz="2800">
                <a:latin typeface="Arial MT"/>
                <a:cs typeface="Arial MT"/>
              </a:rPr>
              <a:t>n</a:t>
            </a:r>
            <a:r>
              <a:rPr dirty="0" sz="2800" spc="-9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1998,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National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Historical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Institute</a:t>
            </a:r>
            <a:r>
              <a:rPr dirty="0" sz="2800" spc="-8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officially</a:t>
            </a:r>
            <a:r>
              <a:rPr dirty="0" sz="2800" spc="-10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settled</a:t>
            </a:r>
            <a:r>
              <a:rPr dirty="0" sz="2800" spc="-85">
                <a:latin typeface="Arial MT"/>
                <a:cs typeface="Arial MT"/>
              </a:rPr>
              <a:t> </a:t>
            </a:r>
            <a:r>
              <a:rPr dirty="0" sz="2800" spc="-25">
                <a:latin typeface="Arial MT"/>
                <a:cs typeface="Arial MT"/>
              </a:rPr>
              <a:t>the </a:t>
            </a:r>
            <a:r>
              <a:rPr dirty="0" sz="2800">
                <a:latin typeface="Arial MT"/>
                <a:cs typeface="Arial MT"/>
              </a:rPr>
              <a:t>long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standing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controversy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over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site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of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recorded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first </a:t>
            </a:r>
            <a:r>
              <a:rPr dirty="0" sz="2800">
                <a:latin typeface="Arial MT"/>
                <a:cs typeface="Arial MT"/>
              </a:rPr>
              <a:t>mass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the</a:t>
            </a:r>
            <a:r>
              <a:rPr dirty="0" sz="2800" spc="-7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Philippines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on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March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31,1521</a:t>
            </a:r>
            <a:r>
              <a:rPr dirty="0" sz="2800" spc="-6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between</a:t>
            </a:r>
            <a:r>
              <a:rPr dirty="0" sz="2800" spc="-5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Limasawa </a:t>
            </a:r>
            <a:r>
              <a:rPr dirty="0" sz="2800">
                <a:latin typeface="Arial MT"/>
                <a:cs typeface="Arial MT"/>
              </a:rPr>
              <a:t>Southern</a:t>
            </a:r>
            <a:r>
              <a:rPr dirty="0" sz="2800" spc="-5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Leyte,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and</a:t>
            </a:r>
            <a:r>
              <a:rPr dirty="0" sz="2800" spc="-7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Masao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3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Butuan</a:t>
            </a:r>
            <a:r>
              <a:rPr dirty="0" sz="2800" spc="-40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City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>
                <a:latin typeface="Arial MT"/>
                <a:cs typeface="Arial MT"/>
              </a:rPr>
              <a:t>in</a:t>
            </a:r>
            <a:r>
              <a:rPr dirty="0" sz="2800" spc="-65">
                <a:latin typeface="Arial MT"/>
                <a:cs typeface="Arial MT"/>
              </a:rPr>
              <a:t> </a:t>
            </a:r>
            <a:r>
              <a:rPr dirty="0" sz="2800" spc="-10">
                <a:latin typeface="Arial MT"/>
                <a:cs typeface="Arial MT"/>
              </a:rPr>
              <a:t>Mindanao.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51857" y="1616455"/>
            <a:ext cx="500697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WHO</a:t>
            </a:r>
            <a:r>
              <a:rPr dirty="0" spc="-35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IS</a:t>
            </a:r>
            <a:r>
              <a:rPr dirty="0" spc="-2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FRANCISCO</a:t>
            </a:r>
            <a:r>
              <a:rPr dirty="0" spc="-10">
                <a:latin typeface="Calibri"/>
                <a:cs typeface="Calibri"/>
              </a:rPr>
              <a:t> ALBO?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67130" y="3358388"/>
            <a:ext cx="10194290" cy="204914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407034" indent="-368935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407034" algn="l"/>
              </a:tabLst>
            </a:pP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 Greek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sailor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16</a:t>
            </a:r>
            <a:r>
              <a:rPr dirty="0" baseline="25641" sz="1950">
                <a:latin typeface="Arial MT"/>
                <a:cs typeface="Arial MT"/>
              </a:rPr>
              <a:t>th</a:t>
            </a:r>
            <a:r>
              <a:rPr dirty="0" baseline="25641" sz="1950" spc="277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century.</a:t>
            </a:r>
            <a:endParaRPr sz="2000">
              <a:latin typeface="Arial MT"/>
              <a:cs typeface="Arial MT"/>
            </a:endParaRPr>
          </a:p>
          <a:p>
            <a:pPr marL="266700" marR="824865" indent="-228600">
              <a:lnSpc>
                <a:spcPct val="120000"/>
              </a:lnSpc>
              <a:spcBef>
                <a:spcPts val="994"/>
              </a:spcBef>
              <a:buFont typeface="Wingdings"/>
              <a:buChar char=""/>
              <a:tabLst>
                <a:tab pos="266700" algn="l"/>
                <a:tab pos="407034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part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Magellan’s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–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Elcano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expedition,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ending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trip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pilot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the </a:t>
            </a:r>
            <a:r>
              <a:rPr dirty="0" sz="2000" spc="-10">
                <a:latin typeface="Arial MT"/>
                <a:cs typeface="Arial MT"/>
              </a:rPr>
              <a:t>Victoria.</a:t>
            </a:r>
            <a:endParaRPr sz="2000">
              <a:latin typeface="Arial MT"/>
              <a:cs typeface="Arial MT"/>
            </a:endParaRPr>
          </a:p>
          <a:p>
            <a:pPr marL="266700" marR="30480" indent="-228600">
              <a:lnSpc>
                <a:spcPct val="120000"/>
              </a:lnSpc>
              <a:spcBef>
                <a:spcPts val="1010"/>
              </a:spcBef>
              <a:buFont typeface="Wingdings"/>
              <a:buChar char=""/>
              <a:tabLst>
                <a:tab pos="266700" algn="l"/>
                <a:tab pos="407034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 spc="-10">
                <a:latin typeface="Arial MT"/>
                <a:cs typeface="Arial MT"/>
              </a:rPr>
              <a:t>Francisco</a:t>
            </a:r>
            <a:r>
              <a:rPr dirty="0" sz="2000" spc="-1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Albo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captain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Magellan’s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ship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“Trinidad”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the </a:t>
            </a:r>
            <a:r>
              <a:rPr dirty="0" sz="2000">
                <a:latin typeface="Arial MT"/>
                <a:cs typeface="Arial MT"/>
              </a:rPr>
              <a:t>18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survivors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Victoria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ship.</a:t>
            </a:r>
            <a:endParaRPr sz="2000">
              <a:latin typeface="Arial MT"/>
              <a:cs typeface="Arial MT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9016" y="649223"/>
            <a:ext cx="3005328" cy="235457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247345" rIns="0" bIns="0" rtlCol="0" vert="horz">
            <a:spAutoFit/>
          </a:bodyPr>
          <a:lstStyle/>
          <a:p>
            <a:pPr marL="3281679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WHO</a:t>
            </a:r>
            <a:r>
              <a:rPr dirty="0" spc="-65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IS</a:t>
            </a:r>
            <a:r>
              <a:rPr dirty="0" spc="-60">
                <a:latin typeface="Calibri"/>
                <a:cs typeface="Calibri"/>
              </a:rPr>
              <a:t> </a:t>
            </a:r>
            <a:r>
              <a:rPr dirty="0">
                <a:latin typeface="Calibri"/>
                <a:cs typeface="Calibri"/>
              </a:rPr>
              <a:t>ANTONIO</a:t>
            </a:r>
            <a:r>
              <a:rPr dirty="0" spc="-40">
                <a:latin typeface="Calibri"/>
                <a:cs typeface="Calibri"/>
              </a:rPr>
              <a:t> </a:t>
            </a:r>
            <a:r>
              <a:rPr dirty="0" spc="-30">
                <a:latin typeface="Calibri"/>
                <a:cs typeface="Calibri"/>
              </a:rPr>
              <a:t>PIGAFETTA?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469036" rIns="0" bIns="0" rtlCol="0" vert="horz">
            <a:spAutoFit/>
          </a:bodyPr>
          <a:lstStyle/>
          <a:p>
            <a:pPr marL="381635" indent="-368935">
              <a:lnSpc>
                <a:spcPct val="100000"/>
              </a:lnSpc>
              <a:spcBef>
                <a:spcPts val="105"/>
              </a:spcBef>
              <a:buFont typeface="Wingdings"/>
              <a:buChar char=""/>
              <a:tabLst>
                <a:tab pos="381635" algn="l"/>
              </a:tabLst>
            </a:pPr>
            <a:r>
              <a:rPr dirty="0"/>
              <a:t>was</a:t>
            </a:r>
            <a:r>
              <a:rPr dirty="0" spc="-45"/>
              <a:t> </a:t>
            </a:r>
            <a:r>
              <a:rPr dirty="0"/>
              <a:t>an</a:t>
            </a:r>
            <a:r>
              <a:rPr dirty="0" spc="-10"/>
              <a:t> </a:t>
            </a:r>
            <a:r>
              <a:rPr dirty="0"/>
              <a:t>Italian</a:t>
            </a:r>
            <a:r>
              <a:rPr dirty="0" spc="-30"/>
              <a:t> </a:t>
            </a:r>
            <a:r>
              <a:rPr dirty="0"/>
              <a:t>scholar</a:t>
            </a:r>
            <a:r>
              <a:rPr dirty="0" spc="-35"/>
              <a:t> </a:t>
            </a:r>
            <a:r>
              <a:rPr dirty="0"/>
              <a:t>and</a:t>
            </a:r>
            <a:r>
              <a:rPr dirty="0" spc="-20"/>
              <a:t> </a:t>
            </a:r>
            <a:r>
              <a:rPr dirty="0" spc="-10"/>
              <a:t>explorer.</a:t>
            </a:r>
          </a:p>
          <a:p>
            <a:pPr marL="381635" indent="-368935">
              <a:lnSpc>
                <a:spcPct val="100000"/>
              </a:lnSpc>
              <a:spcBef>
                <a:spcPts val="1475"/>
              </a:spcBef>
              <a:buFont typeface="Wingdings"/>
              <a:buChar char=""/>
              <a:tabLst>
                <a:tab pos="381635" algn="l"/>
              </a:tabLst>
            </a:pPr>
            <a:r>
              <a:rPr dirty="0"/>
              <a:t>He</a:t>
            </a:r>
            <a:r>
              <a:rPr dirty="0" spc="-25"/>
              <a:t> </a:t>
            </a:r>
            <a:r>
              <a:rPr dirty="0"/>
              <a:t>served</a:t>
            </a:r>
            <a:r>
              <a:rPr dirty="0" spc="-35"/>
              <a:t> </a:t>
            </a:r>
            <a:r>
              <a:rPr dirty="0"/>
              <a:t>as</a:t>
            </a:r>
            <a:r>
              <a:rPr dirty="0" spc="-25"/>
              <a:t> </a:t>
            </a:r>
            <a:r>
              <a:rPr dirty="0"/>
              <a:t>Magellan’s</a:t>
            </a:r>
            <a:r>
              <a:rPr dirty="0" spc="-25"/>
              <a:t> </a:t>
            </a:r>
            <a:r>
              <a:rPr dirty="0"/>
              <a:t>assistant</a:t>
            </a:r>
            <a:r>
              <a:rPr dirty="0" spc="-60"/>
              <a:t> </a:t>
            </a:r>
            <a:r>
              <a:rPr dirty="0"/>
              <a:t>and</a:t>
            </a:r>
            <a:r>
              <a:rPr dirty="0" spc="-25"/>
              <a:t> </a:t>
            </a:r>
            <a:r>
              <a:rPr dirty="0"/>
              <a:t>kept</a:t>
            </a:r>
            <a:r>
              <a:rPr dirty="0" spc="-40"/>
              <a:t> </a:t>
            </a:r>
            <a:r>
              <a:rPr dirty="0"/>
              <a:t>an</a:t>
            </a:r>
            <a:r>
              <a:rPr dirty="0" spc="-25"/>
              <a:t> </a:t>
            </a:r>
            <a:r>
              <a:rPr dirty="0"/>
              <a:t>accurate</a:t>
            </a:r>
            <a:r>
              <a:rPr dirty="0" spc="-55"/>
              <a:t> </a:t>
            </a:r>
            <a:r>
              <a:rPr dirty="0"/>
              <a:t>journal,</a:t>
            </a:r>
            <a:r>
              <a:rPr dirty="0" spc="-45"/>
              <a:t> </a:t>
            </a:r>
            <a:r>
              <a:rPr dirty="0"/>
              <a:t>which</a:t>
            </a:r>
            <a:r>
              <a:rPr dirty="0" spc="-25"/>
              <a:t> </a:t>
            </a:r>
            <a:r>
              <a:rPr dirty="0"/>
              <a:t>later</a:t>
            </a:r>
            <a:r>
              <a:rPr dirty="0" spc="-20"/>
              <a:t> </a:t>
            </a:r>
            <a:r>
              <a:rPr dirty="0" spc="-10"/>
              <a:t>assisted</a:t>
            </a:r>
          </a:p>
          <a:p>
            <a:pPr marL="241300">
              <a:lnSpc>
                <a:spcPct val="100000"/>
              </a:lnSpc>
              <a:spcBef>
                <a:spcPts val="480"/>
              </a:spcBef>
            </a:pPr>
            <a:r>
              <a:rPr dirty="0"/>
              <a:t>him</a:t>
            </a:r>
            <a:r>
              <a:rPr dirty="0" spc="-30"/>
              <a:t> </a:t>
            </a:r>
            <a:r>
              <a:rPr dirty="0"/>
              <a:t>in</a:t>
            </a:r>
            <a:r>
              <a:rPr dirty="0" spc="-25"/>
              <a:t> </a:t>
            </a:r>
            <a:r>
              <a:rPr dirty="0"/>
              <a:t>translating</a:t>
            </a:r>
            <a:r>
              <a:rPr dirty="0" spc="-60"/>
              <a:t> </a:t>
            </a:r>
            <a:r>
              <a:rPr dirty="0"/>
              <a:t>the</a:t>
            </a:r>
            <a:r>
              <a:rPr dirty="0" spc="-45"/>
              <a:t> </a:t>
            </a:r>
            <a:r>
              <a:rPr dirty="0"/>
              <a:t>Cebuano</a:t>
            </a:r>
            <a:r>
              <a:rPr dirty="0" spc="-45"/>
              <a:t> </a:t>
            </a:r>
            <a:r>
              <a:rPr dirty="0" spc="-10"/>
              <a:t>language.</a:t>
            </a:r>
          </a:p>
          <a:p>
            <a:pPr marL="241300" marR="5080" indent="-228600">
              <a:lnSpc>
                <a:spcPct val="120000"/>
              </a:lnSpc>
              <a:spcBef>
                <a:spcPts val="1010"/>
              </a:spcBef>
              <a:buFont typeface="Wingdings"/>
              <a:buChar char=""/>
              <a:tabLst>
                <a:tab pos="241300" algn="l"/>
                <a:tab pos="381635" algn="l"/>
              </a:tabLst>
            </a:pPr>
            <a:r>
              <a:rPr dirty="0">
                <a:latin typeface="Times New Roman"/>
                <a:cs typeface="Times New Roman"/>
              </a:rPr>
              <a:t>	</a:t>
            </a:r>
            <a:r>
              <a:rPr dirty="0"/>
              <a:t>He</a:t>
            </a:r>
            <a:r>
              <a:rPr dirty="0" spc="-45"/>
              <a:t> </a:t>
            </a:r>
            <a:r>
              <a:rPr dirty="0"/>
              <a:t>joined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35"/>
              <a:t> </a:t>
            </a:r>
            <a:r>
              <a:rPr dirty="0"/>
              <a:t>expedition</a:t>
            </a:r>
            <a:r>
              <a:rPr dirty="0" spc="-35"/>
              <a:t> </a:t>
            </a:r>
            <a:r>
              <a:rPr dirty="0"/>
              <a:t>to</a:t>
            </a:r>
            <a:r>
              <a:rPr dirty="0" spc="-35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Spice</a:t>
            </a:r>
            <a:r>
              <a:rPr dirty="0" spc="-30"/>
              <a:t> </a:t>
            </a:r>
            <a:r>
              <a:rPr dirty="0"/>
              <a:t>Islands</a:t>
            </a:r>
            <a:r>
              <a:rPr dirty="0" spc="-35"/>
              <a:t> </a:t>
            </a:r>
            <a:r>
              <a:rPr dirty="0"/>
              <a:t>led</a:t>
            </a:r>
            <a:r>
              <a:rPr dirty="0" spc="-15"/>
              <a:t> </a:t>
            </a:r>
            <a:r>
              <a:rPr dirty="0"/>
              <a:t>by</a:t>
            </a:r>
            <a:r>
              <a:rPr dirty="0" spc="-20"/>
              <a:t> </a:t>
            </a:r>
            <a:r>
              <a:rPr dirty="0"/>
              <a:t>explorer</a:t>
            </a:r>
            <a:r>
              <a:rPr dirty="0" spc="-40"/>
              <a:t> </a:t>
            </a:r>
            <a:r>
              <a:rPr dirty="0"/>
              <a:t>Ferdinand</a:t>
            </a:r>
            <a:r>
              <a:rPr dirty="0" spc="-55"/>
              <a:t> </a:t>
            </a:r>
            <a:r>
              <a:rPr dirty="0"/>
              <a:t>Magellan</a:t>
            </a:r>
            <a:r>
              <a:rPr dirty="0" spc="-30"/>
              <a:t> </a:t>
            </a:r>
            <a:r>
              <a:rPr dirty="0" spc="-10"/>
              <a:t>under </a:t>
            </a:r>
            <a:r>
              <a:rPr dirty="0"/>
              <a:t>the</a:t>
            </a:r>
            <a:r>
              <a:rPr dirty="0" spc="-30"/>
              <a:t> </a:t>
            </a:r>
            <a:r>
              <a:rPr dirty="0"/>
              <a:t>flag</a:t>
            </a:r>
            <a:r>
              <a:rPr dirty="0" spc="-20"/>
              <a:t> </a:t>
            </a:r>
            <a:r>
              <a:rPr dirty="0"/>
              <a:t>of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30"/>
              <a:t> </a:t>
            </a:r>
            <a:r>
              <a:rPr dirty="0"/>
              <a:t>emperor</a:t>
            </a:r>
            <a:r>
              <a:rPr dirty="0" spc="-40"/>
              <a:t> </a:t>
            </a:r>
            <a:r>
              <a:rPr dirty="0"/>
              <a:t>Charles</a:t>
            </a:r>
            <a:r>
              <a:rPr dirty="0" spc="-30"/>
              <a:t> </a:t>
            </a:r>
            <a:r>
              <a:rPr dirty="0" spc="-25"/>
              <a:t>V.</a:t>
            </a: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59308" y="193547"/>
            <a:ext cx="2840736" cy="214731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361434" y="473202"/>
            <a:ext cx="347027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Calibri"/>
                <a:cs typeface="Calibri"/>
              </a:rPr>
              <a:t>ALBO’S</a:t>
            </a:r>
            <a:r>
              <a:rPr dirty="0" spc="35">
                <a:latin typeface="Calibri"/>
                <a:cs typeface="Calibri"/>
              </a:rPr>
              <a:t> </a:t>
            </a:r>
            <a:r>
              <a:rPr dirty="0" spc="-30">
                <a:latin typeface="Calibri"/>
                <a:cs typeface="Calibri"/>
              </a:rPr>
              <a:t>LOG-</a:t>
            </a:r>
            <a:r>
              <a:rPr dirty="0" spc="-20">
                <a:latin typeface="Calibri"/>
                <a:cs typeface="Calibri"/>
              </a:rPr>
              <a:t>BOOK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67130" y="1776450"/>
            <a:ext cx="10255885" cy="3944620"/>
          </a:xfrm>
          <a:prstGeom prst="rect">
            <a:avLst/>
          </a:prstGeom>
        </p:spPr>
        <p:txBody>
          <a:bodyPr wrap="square" lIns="0" tIns="13970" rIns="0" bIns="0" rtlCol="0" vert="horz">
            <a:spAutoFit/>
          </a:bodyPr>
          <a:lstStyle/>
          <a:p>
            <a:pPr marL="266700" marR="144145" indent="-228600">
              <a:lnSpc>
                <a:spcPct val="120500"/>
              </a:lnSpc>
              <a:spcBef>
                <a:spcPts val="110"/>
              </a:spcBef>
              <a:buFont typeface="Wingdings"/>
              <a:buChar char=""/>
              <a:tabLst>
                <a:tab pos="266700" algn="l"/>
                <a:tab pos="347345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On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16</a:t>
            </a:r>
            <a:r>
              <a:rPr dirty="0" baseline="25641" sz="1950">
                <a:latin typeface="Arial MT"/>
                <a:cs typeface="Arial MT"/>
              </a:rPr>
              <a:t>th</a:t>
            </a:r>
            <a:r>
              <a:rPr dirty="0" baseline="25641" sz="1950" spc="2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day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March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(1521)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sailed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 a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westerly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course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Ladrones,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they </a:t>
            </a:r>
            <a:r>
              <a:rPr dirty="0" sz="2000">
                <a:latin typeface="Arial MT"/>
                <a:cs typeface="Arial MT"/>
              </a:rPr>
              <a:t>saw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towards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northwest;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but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owing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many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shallow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places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didn’t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approach </a:t>
            </a:r>
            <a:r>
              <a:rPr dirty="0" sz="2000">
                <a:latin typeface="Arial MT"/>
                <a:cs typeface="Arial MT"/>
              </a:rPr>
              <a:t>it.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found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later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its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name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Yunagan.</a:t>
            </a:r>
            <a:endParaRPr sz="2000">
              <a:latin typeface="Arial MT"/>
              <a:cs typeface="Arial MT"/>
            </a:endParaRPr>
          </a:p>
          <a:p>
            <a:pPr marL="266700" marR="270510" indent="-228600">
              <a:lnSpc>
                <a:spcPct val="120000"/>
              </a:lnSpc>
              <a:spcBef>
                <a:spcPts val="1000"/>
              </a:spcBef>
              <a:buFont typeface="Wingdings"/>
              <a:buChar char=""/>
              <a:tabLst>
                <a:tab pos="266700" algn="l"/>
                <a:tab pos="332105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went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instead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same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day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southwards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another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small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named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Suluan,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there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anchored.</a:t>
            </a:r>
            <a:r>
              <a:rPr dirty="0" sz="2000" spc="-8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saw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some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canoes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but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these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fled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Spaniards </a:t>
            </a:r>
            <a:r>
              <a:rPr dirty="0" sz="2000">
                <a:latin typeface="Arial MT"/>
                <a:cs typeface="Arial MT"/>
              </a:rPr>
              <a:t>approach.</a:t>
            </a:r>
            <a:r>
              <a:rPr dirty="0" sz="2000" spc="-1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This island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9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two-thirds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degrees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North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latitude.</a:t>
            </a:r>
            <a:endParaRPr sz="2000">
              <a:latin typeface="Arial MT"/>
              <a:cs typeface="Arial MT"/>
            </a:endParaRPr>
          </a:p>
          <a:p>
            <a:pPr marL="266700" marR="30480" indent="-228600">
              <a:lnSpc>
                <a:spcPct val="120000"/>
              </a:lnSpc>
              <a:spcBef>
                <a:spcPts val="1005"/>
              </a:spcBef>
              <a:buFont typeface="Wingdings"/>
              <a:buChar char=""/>
              <a:tabLst>
                <a:tab pos="266700" algn="l"/>
                <a:tab pos="336550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Departing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those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island,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sailed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westward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uninhibited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“Gada” </a:t>
            </a:r>
            <a:r>
              <a:rPr dirty="0" sz="2000">
                <a:latin typeface="Arial MT"/>
                <a:cs typeface="Arial MT"/>
              </a:rPr>
              <a:t>where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took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supply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wood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water.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sea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around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free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from </a:t>
            </a:r>
            <a:r>
              <a:rPr dirty="0" sz="2000">
                <a:latin typeface="Arial MT"/>
                <a:cs typeface="Arial MT"/>
              </a:rPr>
              <a:t>shallows.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(Albo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does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give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latitude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island,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but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Pigafettas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testimony, </a:t>
            </a:r>
            <a:r>
              <a:rPr dirty="0" sz="2000">
                <a:latin typeface="Arial MT"/>
                <a:cs typeface="Arial MT"/>
              </a:rPr>
              <a:t>this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seems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“Aquada”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Homonhon,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10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degrees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North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latitude.)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92530" y="939581"/>
            <a:ext cx="10060305" cy="2353945"/>
          </a:xfrm>
          <a:prstGeom prst="rect">
            <a:avLst/>
          </a:prstGeom>
        </p:spPr>
        <p:txBody>
          <a:bodyPr wrap="square" lIns="0" tIns="14604" rIns="0" bIns="0" rtlCol="0" vert="horz">
            <a:spAutoFit/>
          </a:bodyPr>
          <a:lstStyle/>
          <a:p>
            <a:pPr marL="241300" marR="132715" indent="-228600">
              <a:lnSpc>
                <a:spcPct val="120500"/>
              </a:lnSpc>
              <a:spcBef>
                <a:spcPts val="114"/>
              </a:spcBef>
              <a:buFont typeface="Wingdings"/>
              <a:buChar char=""/>
              <a:tabLst>
                <a:tab pos="241300" algn="l"/>
                <a:tab pos="321945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From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sailed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westwards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towards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large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names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Seilani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was </a:t>
            </a:r>
            <a:r>
              <a:rPr dirty="0" sz="2000">
                <a:latin typeface="Arial MT"/>
                <a:cs typeface="Arial MT"/>
              </a:rPr>
              <a:t>inhabited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known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have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gold.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(Seilani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or,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Pigafetta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calls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it,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Ceylon-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the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Leyte.)</a:t>
            </a:r>
            <a:endParaRPr sz="2000">
              <a:latin typeface="Arial MT"/>
              <a:cs typeface="Arial MT"/>
            </a:endParaRPr>
          </a:p>
          <a:p>
            <a:pPr marL="241300" marR="5080" indent="-228600">
              <a:lnSpc>
                <a:spcPct val="120000"/>
              </a:lnSpc>
              <a:spcBef>
                <a:spcPts val="994"/>
              </a:spcBef>
              <a:buFont typeface="Wingdings"/>
              <a:buChar char=""/>
              <a:tabLst>
                <a:tab pos="241300" algn="l"/>
                <a:tab pos="311150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Sailing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southwards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along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coast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large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Seilani,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turned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southwest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to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small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called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“Masaua”.</a:t>
            </a:r>
            <a:r>
              <a:rPr dirty="0" sz="2000" spc="-10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latitude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9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two-third </a:t>
            </a:r>
            <a:r>
              <a:rPr dirty="0" sz="2000">
                <a:latin typeface="Arial MT"/>
                <a:cs typeface="Arial MT"/>
              </a:rPr>
              <a:t>degrees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North.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0840" rIns="0" bIns="0" rtlCol="0" vert="horz">
            <a:spAutoFit/>
          </a:bodyPr>
          <a:lstStyle/>
          <a:p>
            <a:pPr marL="2878455">
              <a:lnSpc>
                <a:spcPct val="100000"/>
              </a:lnSpc>
              <a:spcBef>
                <a:spcPts val="100"/>
              </a:spcBef>
            </a:pPr>
            <a:r>
              <a:rPr dirty="0" spc="-25">
                <a:latin typeface="Calibri"/>
                <a:cs typeface="Calibri"/>
              </a:rPr>
              <a:t>PIGAFETTA’S</a:t>
            </a:r>
            <a:r>
              <a:rPr dirty="0" spc="-120">
                <a:latin typeface="Calibri"/>
                <a:cs typeface="Calibri"/>
              </a:rPr>
              <a:t> </a:t>
            </a:r>
            <a:r>
              <a:rPr dirty="0" spc="-10">
                <a:latin typeface="Calibri"/>
                <a:cs typeface="Calibri"/>
              </a:rPr>
              <a:t>ACCOUNT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41300" marR="226060" indent="-228600">
              <a:lnSpc>
                <a:spcPct val="121000"/>
              </a:lnSpc>
              <a:spcBef>
                <a:spcPts val="100"/>
              </a:spcBef>
              <a:buFont typeface="Wingdings"/>
              <a:buChar char=""/>
              <a:tabLst>
                <a:tab pos="241300" algn="l"/>
                <a:tab pos="321945" algn="l"/>
              </a:tabLst>
            </a:pPr>
            <a:r>
              <a:rPr dirty="0">
                <a:latin typeface="Times New Roman"/>
                <a:cs typeface="Times New Roman"/>
              </a:rPr>
              <a:t>	</a:t>
            </a:r>
            <a:r>
              <a:rPr dirty="0" spc="-10"/>
              <a:t>Saturday,</a:t>
            </a:r>
            <a:r>
              <a:rPr dirty="0" spc="-60"/>
              <a:t> </a:t>
            </a:r>
            <a:r>
              <a:rPr dirty="0"/>
              <a:t>March</a:t>
            </a:r>
            <a:r>
              <a:rPr dirty="0" spc="-55"/>
              <a:t> </a:t>
            </a:r>
            <a:r>
              <a:rPr dirty="0"/>
              <a:t>16,</a:t>
            </a:r>
            <a:r>
              <a:rPr dirty="0" spc="-20"/>
              <a:t> </a:t>
            </a:r>
            <a:r>
              <a:rPr dirty="0"/>
              <a:t>1521</a:t>
            </a:r>
            <a:r>
              <a:rPr dirty="0" spc="-35"/>
              <a:t> </a:t>
            </a:r>
            <a:r>
              <a:rPr dirty="0"/>
              <a:t>–</a:t>
            </a:r>
            <a:r>
              <a:rPr dirty="0" spc="-20"/>
              <a:t> </a:t>
            </a:r>
            <a:r>
              <a:rPr dirty="0"/>
              <a:t>Magellan's</a:t>
            </a:r>
            <a:r>
              <a:rPr dirty="0" spc="-40"/>
              <a:t> </a:t>
            </a:r>
            <a:r>
              <a:rPr dirty="0"/>
              <a:t>expedition</a:t>
            </a:r>
            <a:r>
              <a:rPr dirty="0" spc="-25"/>
              <a:t> </a:t>
            </a:r>
            <a:r>
              <a:rPr dirty="0"/>
              <a:t>sighted</a:t>
            </a:r>
            <a:r>
              <a:rPr dirty="0" spc="-45"/>
              <a:t> </a:t>
            </a:r>
            <a:r>
              <a:rPr dirty="0"/>
              <a:t>a</a:t>
            </a:r>
            <a:r>
              <a:rPr dirty="0" spc="-30"/>
              <a:t> </a:t>
            </a:r>
            <a:r>
              <a:rPr dirty="0"/>
              <a:t>high</a:t>
            </a:r>
            <a:r>
              <a:rPr dirty="0" spc="-15"/>
              <a:t> </a:t>
            </a:r>
            <a:r>
              <a:rPr dirty="0"/>
              <a:t>land</a:t>
            </a:r>
            <a:r>
              <a:rPr dirty="0" spc="-30"/>
              <a:t> </a:t>
            </a:r>
            <a:r>
              <a:rPr dirty="0"/>
              <a:t>named</a:t>
            </a:r>
            <a:r>
              <a:rPr dirty="0" spc="-30"/>
              <a:t> </a:t>
            </a:r>
            <a:r>
              <a:rPr dirty="0" spc="-10"/>
              <a:t>“Zamal” </a:t>
            </a:r>
            <a:r>
              <a:rPr dirty="0"/>
              <a:t>which</a:t>
            </a:r>
            <a:r>
              <a:rPr dirty="0" spc="-15"/>
              <a:t> </a:t>
            </a:r>
            <a:r>
              <a:rPr dirty="0"/>
              <a:t>was</a:t>
            </a:r>
            <a:r>
              <a:rPr dirty="0" spc="-15"/>
              <a:t> </a:t>
            </a:r>
            <a:r>
              <a:rPr dirty="0"/>
              <a:t>some</a:t>
            </a:r>
            <a:r>
              <a:rPr dirty="0" spc="-25"/>
              <a:t> </a:t>
            </a:r>
            <a:r>
              <a:rPr dirty="0"/>
              <a:t>300</a:t>
            </a:r>
            <a:r>
              <a:rPr dirty="0" spc="-10"/>
              <a:t> </a:t>
            </a:r>
            <a:r>
              <a:rPr dirty="0"/>
              <a:t>leagues</a:t>
            </a:r>
            <a:r>
              <a:rPr dirty="0" spc="-25"/>
              <a:t> </a:t>
            </a:r>
            <a:r>
              <a:rPr dirty="0"/>
              <a:t>westward</a:t>
            </a:r>
            <a:r>
              <a:rPr dirty="0" spc="-25"/>
              <a:t> </a:t>
            </a:r>
            <a:r>
              <a:rPr dirty="0"/>
              <a:t>Ladrones</a:t>
            </a:r>
            <a:r>
              <a:rPr dirty="0" spc="-30"/>
              <a:t> </a:t>
            </a:r>
            <a:r>
              <a:rPr dirty="0"/>
              <a:t>(Marianas)</a:t>
            </a:r>
            <a:r>
              <a:rPr dirty="0" spc="-45"/>
              <a:t> </a:t>
            </a:r>
            <a:r>
              <a:rPr dirty="0" spc="-10"/>
              <a:t>island.</a:t>
            </a:r>
          </a:p>
          <a:p>
            <a:pPr marL="241300" marR="615315" indent="-228600">
              <a:lnSpc>
                <a:spcPct val="120100"/>
              </a:lnSpc>
              <a:spcBef>
                <a:spcPts val="990"/>
              </a:spcBef>
              <a:buFont typeface="Wingdings"/>
              <a:buChar char=""/>
              <a:tabLst>
                <a:tab pos="241300" algn="l"/>
                <a:tab pos="311150" algn="l"/>
              </a:tabLst>
            </a:pPr>
            <a:r>
              <a:rPr dirty="0">
                <a:latin typeface="Times New Roman"/>
                <a:cs typeface="Times New Roman"/>
              </a:rPr>
              <a:t>	</a:t>
            </a:r>
            <a:r>
              <a:rPr dirty="0" spc="-10"/>
              <a:t>Sunday,</a:t>
            </a:r>
            <a:r>
              <a:rPr dirty="0" spc="-55"/>
              <a:t> </a:t>
            </a:r>
            <a:r>
              <a:rPr dirty="0"/>
              <a:t>March</a:t>
            </a:r>
            <a:r>
              <a:rPr dirty="0" spc="-55"/>
              <a:t> </a:t>
            </a:r>
            <a:r>
              <a:rPr dirty="0"/>
              <a:t>17</a:t>
            </a:r>
            <a:r>
              <a:rPr dirty="0" spc="-30"/>
              <a:t> </a:t>
            </a:r>
            <a:r>
              <a:rPr dirty="0"/>
              <a:t>–</a:t>
            </a:r>
            <a:r>
              <a:rPr dirty="0" spc="-20"/>
              <a:t> </a:t>
            </a:r>
            <a:r>
              <a:rPr dirty="0"/>
              <a:t>“The</a:t>
            </a:r>
            <a:r>
              <a:rPr dirty="0" spc="-40"/>
              <a:t> </a:t>
            </a:r>
            <a:r>
              <a:rPr dirty="0"/>
              <a:t>following</a:t>
            </a:r>
            <a:r>
              <a:rPr dirty="0" spc="-15"/>
              <a:t> </a:t>
            </a:r>
            <a:r>
              <a:rPr dirty="0"/>
              <a:t>day</a:t>
            </a:r>
            <a:r>
              <a:rPr dirty="0" spc="-30"/>
              <a:t> </a:t>
            </a:r>
            <a:r>
              <a:rPr dirty="0"/>
              <a:t>after</a:t>
            </a:r>
            <a:r>
              <a:rPr dirty="0" spc="-40"/>
              <a:t> </a:t>
            </a:r>
            <a:r>
              <a:rPr dirty="0"/>
              <a:t>sighting</a:t>
            </a:r>
            <a:r>
              <a:rPr dirty="0" spc="-25"/>
              <a:t> </a:t>
            </a:r>
            <a:r>
              <a:rPr dirty="0"/>
              <a:t>Zamal</a:t>
            </a:r>
            <a:r>
              <a:rPr dirty="0" spc="-30"/>
              <a:t> </a:t>
            </a:r>
            <a:r>
              <a:rPr dirty="0"/>
              <a:t>Island,</a:t>
            </a:r>
            <a:r>
              <a:rPr dirty="0" spc="-30"/>
              <a:t> </a:t>
            </a:r>
            <a:r>
              <a:rPr dirty="0"/>
              <a:t>they</a:t>
            </a:r>
            <a:r>
              <a:rPr dirty="0" spc="-40"/>
              <a:t> </a:t>
            </a:r>
            <a:r>
              <a:rPr dirty="0"/>
              <a:t>landed</a:t>
            </a:r>
            <a:r>
              <a:rPr dirty="0" spc="-30"/>
              <a:t> </a:t>
            </a:r>
            <a:r>
              <a:rPr dirty="0" spc="-25"/>
              <a:t>on </a:t>
            </a:r>
            <a:r>
              <a:rPr dirty="0"/>
              <a:t>another</a:t>
            </a:r>
            <a:r>
              <a:rPr dirty="0" spc="-55"/>
              <a:t> </a:t>
            </a:r>
            <a:r>
              <a:rPr dirty="0"/>
              <a:t>island</a:t>
            </a:r>
            <a:r>
              <a:rPr dirty="0" spc="-5"/>
              <a:t> </a:t>
            </a:r>
            <a:r>
              <a:rPr dirty="0"/>
              <a:t>which</a:t>
            </a:r>
            <a:r>
              <a:rPr dirty="0" spc="-25"/>
              <a:t> </a:t>
            </a:r>
            <a:r>
              <a:rPr dirty="0"/>
              <a:t>was</a:t>
            </a:r>
            <a:r>
              <a:rPr dirty="0" spc="-30"/>
              <a:t> </a:t>
            </a:r>
            <a:r>
              <a:rPr dirty="0"/>
              <a:t>uninhabited</a:t>
            </a:r>
            <a:r>
              <a:rPr dirty="0" spc="-20"/>
              <a:t> </a:t>
            </a:r>
            <a:r>
              <a:rPr dirty="0"/>
              <a:t>and</a:t>
            </a:r>
            <a:r>
              <a:rPr dirty="0" spc="-25"/>
              <a:t> </a:t>
            </a:r>
            <a:r>
              <a:rPr dirty="0"/>
              <a:t>which</a:t>
            </a:r>
            <a:r>
              <a:rPr dirty="0" spc="-20"/>
              <a:t> </a:t>
            </a:r>
            <a:r>
              <a:rPr dirty="0"/>
              <a:t>lay”</a:t>
            </a:r>
            <a:r>
              <a:rPr dirty="0" spc="-30"/>
              <a:t> </a:t>
            </a:r>
            <a:r>
              <a:rPr dirty="0"/>
              <a:t>to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right</a:t>
            </a:r>
            <a:r>
              <a:rPr dirty="0" spc="-45"/>
              <a:t> </a:t>
            </a:r>
            <a:r>
              <a:rPr dirty="0"/>
              <a:t>“of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 spc="-10"/>
              <a:t>above- </a:t>
            </a:r>
            <a:r>
              <a:rPr dirty="0"/>
              <a:t>mentioned</a:t>
            </a:r>
            <a:r>
              <a:rPr dirty="0" spc="-45"/>
              <a:t> </a:t>
            </a:r>
            <a:r>
              <a:rPr dirty="0"/>
              <a:t>island</a:t>
            </a:r>
            <a:r>
              <a:rPr dirty="0" spc="-35"/>
              <a:t> </a:t>
            </a:r>
            <a:r>
              <a:rPr dirty="0"/>
              <a:t>of</a:t>
            </a:r>
            <a:r>
              <a:rPr dirty="0" spc="-25"/>
              <a:t> </a:t>
            </a:r>
            <a:r>
              <a:rPr dirty="0" spc="-10"/>
              <a:t>“Zamal”.</a:t>
            </a:r>
          </a:p>
          <a:p>
            <a:pPr marL="311150" indent="-298450">
              <a:lnSpc>
                <a:spcPct val="100000"/>
              </a:lnSpc>
              <a:spcBef>
                <a:spcPts val="1490"/>
              </a:spcBef>
              <a:buFont typeface="Wingdings"/>
              <a:buChar char=""/>
              <a:tabLst>
                <a:tab pos="311150" algn="l"/>
              </a:tabLst>
            </a:pPr>
            <a:r>
              <a:rPr dirty="0" spc="-10"/>
              <a:t>Monday,</a:t>
            </a:r>
            <a:r>
              <a:rPr dirty="0" spc="-55"/>
              <a:t> </a:t>
            </a:r>
            <a:r>
              <a:rPr dirty="0"/>
              <a:t>March</a:t>
            </a:r>
            <a:r>
              <a:rPr dirty="0" spc="-50"/>
              <a:t> </a:t>
            </a:r>
            <a:r>
              <a:rPr dirty="0"/>
              <a:t>18</a:t>
            </a:r>
            <a:r>
              <a:rPr dirty="0" spc="-20"/>
              <a:t> </a:t>
            </a:r>
            <a:r>
              <a:rPr dirty="0"/>
              <a:t>–</a:t>
            </a:r>
            <a:r>
              <a:rPr dirty="0" spc="-15"/>
              <a:t> </a:t>
            </a:r>
            <a:r>
              <a:rPr dirty="0"/>
              <a:t>In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afternoon</a:t>
            </a:r>
            <a:r>
              <a:rPr dirty="0" spc="-4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their</a:t>
            </a:r>
            <a:r>
              <a:rPr dirty="0" spc="-20"/>
              <a:t> </a:t>
            </a:r>
            <a:r>
              <a:rPr dirty="0"/>
              <a:t>second</a:t>
            </a:r>
            <a:r>
              <a:rPr dirty="0" spc="-50"/>
              <a:t> </a:t>
            </a:r>
            <a:r>
              <a:rPr dirty="0"/>
              <a:t>day</a:t>
            </a:r>
            <a:r>
              <a:rPr dirty="0" spc="-30"/>
              <a:t> </a:t>
            </a:r>
            <a:r>
              <a:rPr dirty="0"/>
              <a:t>on</a:t>
            </a:r>
            <a:r>
              <a:rPr dirty="0" spc="-5"/>
              <a:t> </a:t>
            </a:r>
            <a:r>
              <a:rPr dirty="0"/>
              <a:t>that</a:t>
            </a:r>
            <a:r>
              <a:rPr dirty="0" spc="-30"/>
              <a:t> </a:t>
            </a:r>
            <a:r>
              <a:rPr dirty="0"/>
              <a:t>island,</a:t>
            </a:r>
            <a:r>
              <a:rPr dirty="0" spc="-30"/>
              <a:t> </a:t>
            </a:r>
            <a:r>
              <a:rPr dirty="0"/>
              <a:t>they</a:t>
            </a:r>
            <a:r>
              <a:rPr dirty="0" spc="-30"/>
              <a:t> </a:t>
            </a:r>
            <a:r>
              <a:rPr dirty="0"/>
              <a:t>saw</a:t>
            </a:r>
            <a:r>
              <a:rPr dirty="0" spc="-25"/>
              <a:t> </a:t>
            </a:r>
            <a:r>
              <a:rPr dirty="0"/>
              <a:t>a</a:t>
            </a:r>
            <a:r>
              <a:rPr dirty="0" spc="-20"/>
              <a:t> boat</a:t>
            </a:r>
          </a:p>
          <a:p>
            <a:pPr marL="241300">
              <a:lnSpc>
                <a:spcPct val="100000"/>
              </a:lnSpc>
              <a:spcBef>
                <a:spcPts val="480"/>
              </a:spcBef>
            </a:pPr>
            <a:r>
              <a:rPr dirty="0"/>
              <a:t>coming</a:t>
            </a:r>
            <a:r>
              <a:rPr dirty="0" spc="-35"/>
              <a:t> </a:t>
            </a:r>
            <a:r>
              <a:rPr dirty="0"/>
              <a:t>towards</a:t>
            </a:r>
            <a:r>
              <a:rPr dirty="0" spc="-30"/>
              <a:t> </a:t>
            </a:r>
            <a:r>
              <a:rPr dirty="0"/>
              <a:t>them</a:t>
            </a:r>
            <a:r>
              <a:rPr dirty="0" spc="-40"/>
              <a:t> </a:t>
            </a:r>
            <a:r>
              <a:rPr dirty="0"/>
              <a:t>with</a:t>
            </a:r>
            <a:r>
              <a:rPr dirty="0" spc="-15"/>
              <a:t> </a:t>
            </a:r>
            <a:r>
              <a:rPr dirty="0"/>
              <a:t>9</a:t>
            </a:r>
            <a:r>
              <a:rPr dirty="0" spc="-25"/>
              <a:t> </a:t>
            </a:r>
            <a:r>
              <a:rPr dirty="0"/>
              <a:t>men</a:t>
            </a:r>
            <a:r>
              <a:rPr dirty="0" spc="-30"/>
              <a:t> </a:t>
            </a:r>
            <a:r>
              <a:rPr dirty="0"/>
              <a:t>in</a:t>
            </a:r>
            <a:r>
              <a:rPr dirty="0" spc="-10"/>
              <a:t> </a:t>
            </a:r>
            <a:r>
              <a:rPr dirty="0" spc="-25"/>
              <a:t>it.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92530" y="1141642"/>
            <a:ext cx="10104120" cy="443166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marR="226060" indent="-228600">
              <a:lnSpc>
                <a:spcPct val="120000"/>
              </a:lnSpc>
              <a:spcBef>
                <a:spcPts val="100"/>
              </a:spcBef>
              <a:buFont typeface="Wingdings"/>
              <a:buChar char=""/>
              <a:tabLst>
                <a:tab pos="241300" algn="l"/>
                <a:tab pos="306705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There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were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springs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water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0">
                <a:latin typeface="Arial MT"/>
                <a:cs typeface="Arial MT"/>
              </a:rPr>
              <a:t> Homonhon.</a:t>
            </a:r>
            <a:r>
              <a:rPr dirty="0" sz="2000" spc="-1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 they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saw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there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some </a:t>
            </a:r>
            <a:r>
              <a:rPr dirty="0" sz="2000">
                <a:latin typeface="Arial MT"/>
                <a:cs typeface="Arial MT"/>
              </a:rPr>
              <a:t>indications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gold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these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islands.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Consequently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Magellan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renamed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the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called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Watering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Place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Good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omen”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(Acquada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bouni segniali).</a:t>
            </a:r>
            <a:endParaRPr sz="2000">
              <a:latin typeface="Arial MT"/>
              <a:cs typeface="Arial MT"/>
            </a:endParaRPr>
          </a:p>
          <a:p>
            <a:pPr marL="311150" indent="-298450">
              <a:lnSpc>
                <a:spcPct val="100000"/>
              </a:lnSpc>
              <a:spcBef>
                <a:spcPts val="1480"/>
              </a:spcBef>
              <a:buFont typeface="Wingdings"/>
              <a:buChar char=""/>
              <a:tabLst>
                <a:tab pos="311150" algn="l"/>
              </a:tabLst>
            </a:pPr>
            <a:r>
              <a:rPr dirty="0" sz="2000" spc="-10">
                <a:latin typeface="Arial MT"/>
                <a:cs typeface="Arial MT"/>
              </a:rPr>
              <a:t>Friday,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March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22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–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noon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natives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returned.</a:t>
            </a:r>
            <a:r>
              <a:rPr dirty="0" sz="2000" spc="-9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time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were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boats,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and</a:t>
            </a:r>
            <a:endParaRPr sz="2000">
              <a:latin typeface="Arial MT"/>
              <a:cs typeface="Arial MT"/>
            </a:endParaRPr>
          </a:p>
          <a:p>
            <a:pPr marL="241300">
              <a:lnSpc>
                <a:spcPct val="100000"/>
              </a:lnSpc>
              <a:spcBef>
                <a:spcPts val="480"/>
              </a:spcBef>
            </a:pP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brought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food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supplies.</a:t>
            </a:r>
            <a:endParaRPr sz="2000">
              <a:latin typeface="Arial MT"/>
              <a:cs typeface="Arial MT"/>
            </a:endParaRPr>
          </a:p>
          <a:p>
            <a:pPr marL="241300" marR="5080" indent="-228600">
              <a:lnSpc>
                <a:spcPct val="120000"/>
              </a:lnSpc>
              <a:spcBef>
                <a:spcPts val="1010"/>
              </a:spcBef>
              <a:buFont typeface="Wingdings"/>
              <a:buChar char=""/>
              <a:tabLst>
                <a:tab pos="241300" algn="l"/>
                <a:tab pos="311150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 spc="-10">
                <a:latin typeface="Arial MT"/>
                <a:cs typeface="Arial MT"/>
              </a:rPr>
              <a:t>Monday,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March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25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–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afternoon,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expedition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weighed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anchor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left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island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Homonhon.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ecclesiastical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calendar,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this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day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feast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day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5">
                <a:latin typeface="Arial MT"/>
                <a:cs typeface="Arial MT"/>
              </a:rPr>
              <a:t> the</a:t>
            </a:r>
            <a:endParaRPr sz="2000">
              <a:latin typeface="Arial MT"/>
              <a:cs typeface="Arial MT"/>
            </a:endParaRPr>
          </a:p>
          <a:p>
            <a:pPr marL="241300">
              <a:lnSpc>
                <a:spcPct val="100000"/>
              </a:lnSpc>
              <a:spcBef>
                <a:spcPts val="480"/>
              </a:spcBef>
            </a:pPr>
            <a:r>
              <a:rPr dirty="0" sz="2000">
                <a:latin typeface="Arial MT"/>
                <a:cs typeface="Arial MT"/>
              </a:rPr>
              <a:t>Incarnation,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also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called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feast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the</a:t>
            </a:r>
            <a:r>
              <a:rPr dirty="0" sz="2000" spc="-1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Annunciation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therefore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“Our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Ladys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Day”.</a:t>
            </a:r>
            <a:endParaRPr sz="2000">
              <a:latin typeface="Arial MT"/>
              <a:cs typeface="Arial MT"/>
            </a:endParaRPr>
          </a:p>
          <a:p>
            <a:pPr marL="241300" marR="607695" indent="-228600">
              <a:lnSpc>
                <a:spcPct val="120000"/>
              </a:lnSpc>
              <a:spcBef>
                <a:spcPts val="994"/>
              </a:spcBef>
              <a:buFont typeface="Wingdings"/>
              <a:buChar char=""/>
              <a:tabLst>
                <a:tab pos="241300" algn="l"/>
                <a:tab pos="306705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route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taken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by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expedition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after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leaving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Homonhon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toward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west </a:t>
            </a:r>
            <a:r>
              <a:rPr dirty="0" sz="2000">
                <a:latin typeface="Arial MT"/>
                <a:cs typeface="Arial MT"/>
              </a:rPr>
              <a:t>southwest,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between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4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islands: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namely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Celano,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Hiunanghan,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Ibusson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13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Albarien.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92530" y="887959"/>
            <a:ext cx="10160000" cy="38315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1300" marR="83185" indent="-228600">
              <a:lnSpc>
                <a:spcPct val="121000"/>
              </a:lnSpc>
              <a:spcBef>
                <a:spcPts val="100"/>
              </a:spcBef>
              <a:buFont typeface="Wingdings"/>
              <a:buChar char=""/>
              <a:tabLst>
                <a:tab pos="241300" algn="l"/>
                <a:tab pos="321945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 spc="-10">
                <a:latin typeface="Arial MT"/>
                <a:cs typeface="Arial MT"/>
              </a:rPr>
              <a:t>Thursday,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march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28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–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morning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Holy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Thursday,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March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28,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anchored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off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an </a:t>
            </a:r>
            <a:r>
              <a:rPr dirty="0" sz="2000">
                <a:latin typeface="Arial MT"/>
                <a:cs typeface="Arial MT"/>
              </a:rPr>
              <a:t>island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where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previous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night they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seen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light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bonfire.</a:t>
            </a:r>
            <a:endParaRPr sz="2000">
              <a:latin typeface="Arial MT"/>
              <a:cs typeface="Arial MT"/>
            </a:endParaRPr>
          </a:p>
          <a:p>
            <a:pPr marL="241300" marR="857885" indent="-228600">
              <a:lnSpc>
                <a:spcPct val="120000"/>
              </a:lnSpc>
              <a:spcBef>
                <a:spcPts val="994"/>
              </a:spcBef>
              <a:buFont typeface="Wingdings"/>
              <a:buChar char=""/>
              <a:tabLst>
                <a:tab pos="241300" algn="l"/>
                <a:tab pos="306705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Two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native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chieftains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were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attendance:</a:t>
            </a:r>
            <a:r>
              <a:rPr dirty="0" sz="2000" spc="-6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Rajah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Mazaua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Rajah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of </a:t>
            </a:r>
            <a:r>
              <a:rPr dirty="0" sz="2000" spc="-10">
                <a:latin typeface="Arial MT"/>
                <a:cs typeface="Arial MT"/>
              </a:rPr>
              <a:t>Butuan.</a:t>
            </a:r>
            <a:endParaRPr sz="2000">
              <a:latin typeface="Arial MT"/>
              <a:cs typeface="Arial MT"/>
            </a:endParaRPr>
          </a:p>
          <a:p>
            <a:pPr algn="just" marL="241300" marR="5080" indent="-228600">
              <a:lnSpc>
                <a:spcPct val="120000"/>
              </a:lnSpc>
              <a:spcBef>
                <a:spcPts val="1010"/>
              </a:spcBef>
              <a:buFont typeface="Wingdings"/>
              <a:buChar char=""/>
              <a:tabLst>
                <a:tab pos="241300" algn="l"/>
                <a:tab pos="311150" algn="l"/>
              </a:tabLst>
            </a:pPr>
            <a:r>
              <a:rPr dirty="0" sz="2000">
                <a:latin typeface="Times New Roman"/>
                <a:cs typeface="Times New Roman"/>
              </a:rPr>
              <a:t>	</a:t>
            </a:r>
            <a:r>
              <a:rPr dirty="0" sz="2000">
                <a:latin typeface="Arial MT"/>
                <a:cs typeface="Arial MT"/>
              </a:rPr>
              <a:t>Early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morning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Sunday,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last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March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Easter-day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Magellan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sent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priest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with </a:t>
            </a:r>
            <a:r>
              <a:rPr dirty="0" sz="2000">
                <a:latin typeface="Arial MT"/>
                <a:cs typeface="Arial MT"/>
              </a:rPr>
              <a:t>some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men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prepare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place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where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Mass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said;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together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10">
                <a:latin typeface="Arial MT"/>
                <a:cs typeface="Arial MT"/>
              </a:rPr>
              <a:t> interpreter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tell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king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did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going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land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where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dine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with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them,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but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say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Mass.</a:t>
            </a:r>
            <a:endParaRPr sz="2000">
              <a:latin typeface="Arial MT"/>
              <a:cs typeface="Arial MT"/>
            </a:endParaRPr>
          </a:p>
          <a:p>
            <a:pPr marL="306705" indent="-294005">
              <a:lnSpc>
                <a:spcPct val="100000"/>
              </a:lnSpc>
              <a:spcBef>
                <a:spcPts val="1475"/>
              </a:spcBef>
              <a:buFont typeface="Wingdings"/>
              <a:buChar char=""/>
              <a:tabLst>
                <a:tab pos="306705" algn="l"/>
              </a:tabLst>
            </a:pP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remained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7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days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Mazaua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island.</a:t>
            </a:r>
            <a:endParaRPr sz="2000">
              <a:latin typeface="Arial MT"/>
              <a:cs typeface="Arial MT"/>
            </a:endParaRPr>
          </a:p>
          <a:p>
            <a:pPr marL="306705" indent="-294005">
              <a:lnSpc>
                <a:spcPct val="100000"/>
              </a:lnSpc>
              <a:spcBef>
                <a:spcPts val="1475"/>
              </a:spcBef>
              <a:buFont typeface="Wingdings"/>
              <a:buChar char=""/>
              <a:tabLst>
                <a:tab pos="306705" algn="l"/>
              </a:tabLst>
            </a:pPr>
            <a:r>
              <a:rPr dirty="0" sz="2000" spc="-25">
                <a:latin typeface="Arial MT"/>
                <a:cs typeface="Arial MT"/>
              </a:rPr>
              <a:t>Thursday,</a:t>
            </a:r>
            <a:r>
              <a:rPr dirty="0" sz="2000" spc="-16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April</a:t>
            </a:r>
            <a:r>
              <a:rPr dirty="0" sz="2000" spc="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4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–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They</a:t>
            </a:r>
            <a:r>
              <a:rPr dirty="0" sz="2000" spc="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left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Mazaua,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bound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Cebu.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800" spc="-10">
                <a:latin typeface="Calibri"/>
                <a:cs typeface="Calibri"/>
              </a:rPr>
              <a:t>Arguments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in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40">
                <a:latin typeface="Calibri"/>
                <a:cs typeface="Calibri"/>
              </a:rPr>
              <a:t>pigafetta’s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account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992530" y="1838706"/>
            <a:ext cx="9805035" cy="327279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1028065" algn="l"/>
              </a:tabLst>
            </a:pPr>
            <a:r>
              <a:rPr dirty="0" sz="2000" spc="-10">
                <a:latin typeface="Arial MT"/>
                <a:cs typeface="Arial MT"/>
              </a:rPr>
              <a:t>Primary</a:t>
            </a:r>
            <a:r>
              <a:rPr dirty="0" sz="2000">
                <a:latin typeface="Arial MT"/>
                <a:cs typeface="Arial MT"/>
              </a:rPr>
              <a:t>	</a:t>
            </a:r>
            <a:r>
              <a:rPr dirty="0" sz="2000" spc="-10">
                <a:latin typeface="Arial MT"/>
                <a:cs typeface="Arial MT"/>
              </a:rPr>
              <a:t>source;</a:t>
            </a:r>
            <a:endParaRPr sz="2000">
              <a:latin typeface="Arial MT"/>
              <a:cs typeface="Arial MT"/>
            </a:endParaRPr>
          </a:p>
          <a:p>
            <a:pPr marL="241300" marR="5080" indent="-228600">
              <a:lnSpc>
                <a:spcPct val="120000"/>
              </a:lnSpc>
              <a:spcBef>
                <a:spcPts val="994"/>
              </a:spcBef>
              <a:buChar char="•"/>
              <a:tabLst>
                <a:tab pos="241300" algn="l"/>
                <a:tab pos="5578475" algn="l"/>
              </a:tabLst>
            </a:pPr>
            <a:r>
              <a:rPr dirty="0" sz="2000">
                <a:latin typeface="Arial MT"/>
                <a:cs typeface="Arial MT"/>
              </a:rPr>
              <a:t>Work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Jesuit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Miguel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a.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Bernardo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entitled,</a:t>
            </a:r>
            <a:r>
              <a:rPr dirty="0" sz="2000">
                <a:latin typeface="Arial MT"/>
                <a:cs typeface="Arial MT"/>
              </a:rPr>
              <a:t>	“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Butuan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or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Limasawa:</a:t>
            </a:r>
            <a:r>
              <a:rPr dirty="0" sz="2000" spc="-7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site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 spc="-25">
                <a:latin typeface="Arial MT"/>
                <a:cs typeface="Arial MT"/>
              </a:rPr>
              <a:t>the </a:t>
            </a:r>
            <a:r>
              <a:rPr dirty="0" sz="2000">
                <a:latin typeface="Arial MT"/>
                <a:cs typeface="Arial MT"/>
              </a:rPr>
              <a:t>first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mass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Philippines:</a:t>
            </a:r>
            <a:r>
              <a:rPr dirty="0" sz="2000" spc="-1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114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re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examination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evidence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(1981)</a:t>
            </a:r>
            <a:endParaRPr sz="2000">
              <a:latin typeface="Arial MT"/>
              <a:cs typeface="Arial MT"/>
            </a:endParaRPr>
          </a:p>
          <a:p>
            <a:pPr marL="240665" indent="-227965">
              <a:lnSpc>
                <a:spcPct val="100000"/>
              </a:lnSpc>
              <a:spcBef>
                <a:spcPts val="1475"/>
              </a:spcBef>
              <a:buChar char="•"/>
              <a:tabLst>
                <a:tab pos="240665" algn="l"/>
              </a:tabLst>
            </a:pP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Piggaafetta’s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account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crucial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aspect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of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Butuan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was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mentioned-</a:t>
            </a:r>
            <a:r>
              <a:rPr dirty="0" sz="2000" spc="-8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RIVER</a:t>
            </a:r>
            <a:endParaRPr sz="2000">
              <a:latin typeface="Arial MT"/>
              <a:cs typeface="Arial MT"/>
            </a:endParaRPr>
          </a:p>
          <a:p>
            <a:pPr marL="241300" marR="21590" indent="-228600">
              <a:lnSpc>
                <a:spcPct val="120000"/>
              </a:lnSpc>
              <a:spcBef>
                <a:spcPts val="1010"/>
              </a:spcBef>
              <a:buChar char="•"/>
              <a:tabLst>
                <a:tab pos="241300" algn="l"/>
              </a:tabLst>
            </a:pPr>
            <a:r>
              <a:rPr dirty="0" sz="2000">
                <a:latin typeface="Arial MT"/>
                <a:cs typeface="Arial MT"/>
              </a:rPr>
              <a:t>It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can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pointed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out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later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after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Magellan’s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Death,</a:t>
            </a:r>
            <a:r>
              <a:rPr dirty="0" sz="2000" spc="-4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survivors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went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Magellan’s </a:t>
            </a:r>
            <a:r>
              <a:rPr dirty="0" sz="2000">
                <a:latin typeface="Arial MT"/>
                <a:cs typeface="Arial MT"/>
              </a:rPr>
              <a:t>death,</a:t>
            </a:r>
            <a:r>
              <a:rPr dirty="0" sz="2000" spc="-5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survivors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went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Mindanao,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and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seemingly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went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Butuan.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Pigafetta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 spc="-20">
                <a:latin typeface="Arial MT"/>
                <a:cs typeface="Arial MT"/>
              </a:rPr>
              <a:t>then </a:t>
            </a:r>
            <a:r>
              <a:rPr dirty="0" sz="2000">
                <a:latin typeface="Arial MT"/>
                <a:cs typeface="Arial MT"/>
              </a:rPr>
              <a:t>vivdly describes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trip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in</a:t>
            </a:r>
            <a:r>
              <a:rPr dirty="0" sz="2000" spc="-1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the</a:t>
            </a:r>
            <a:r>
              <a:rPr dirty="0" sz="2000" spc="-3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river.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But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it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is</a:t>
            </a:r>
            <a:r>
              <a:rPr dirty="0" sz="2000" spc="-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to</a:t>
            </a:r>
            <a:r>
              <a:rPr dirty="0" sz="2000" spc="-2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be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noted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that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this</a:t>
            </a:r>
            <a:r>
              <a:rPr dirty="0" sz="2000" spc="-2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account</a:t>
            </a:r>
            <a:r>
              <a:rPr dirty="0" sz="2000" spc="-5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already</a:t>
            </a:r>
            <a:endParaRPr sz="2000">
              <a:latin typeface="Arial MT"/>
              <a:cs typeface="Arial MT"/>
            </a:endParaRPr>
          </a:p>
          <a:p>
            <a:pPr marL="241300">
              <a:lnSpc>
                <a:spcPct val="100000"/>
              </a:lnSpc>
              <a:spcBef>
                <a:spcPts val="480"/>
              </a:spcBef>
            </a:pPr>
            <a:r>
              <a:rPr dirty="0" sz="2000">
                <a:latin typeface="Arial MT"/>
                <a:cs typeface="Arial MT"/>
              </a:rPr>
              <a:t>happened</a:t>
            </a:r>
            <a:r>
              <a:rPr dirty="0" sz="2000" spc="-70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after</a:t>
            </a:r>
            <a:r>
              <a:rPr dirty="0" sz="2000" spc="-35">
                <a:latin typeface="Arial MT"/>
                <a:cs typeface="Arial MT"/>
              </a:rPr>
              <a:t> </a:t>
            </a:r>
            <a:r>
              <a:rPr dirty="0" sz="2000">
                <a:latin typeface="Arial MT"/>
                <a:cs typeface="Arial MT"/>
              </a:rPr>
              <a:t>Magellan’s</a:t>
            </a:r>
            <a:r>
              <a:rPr dirty="0" sz="2000" spc="-40">
                <a:latin typeface="Arial MT"/>
                <a:cs typeface="Arial MT"/>
              </a:rPr>
              <a:t> </a:t>
            </a:r>
            <a:r>
              <a:rPr dirty="0" sz="2000" spc="-10">
                <a:latin typeface="Arial MT"/>
                <a:cs typeface="Arial MT"/>
              </a:rPr>
              <a:t>death.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370840" rIns="0" bIns="0" rtlCol="0" vert="horz">
            <a:spAutoFit/>
          </a:bodyPr>
          <a:lstStyle/>
          <a:p>
            <a:pPr marL="3883025">
              <a:lnSpc>
                <a:spcPct val="100000"/>
              </a:lnSpc>
              <a:spcBef>
                <a:spcPts val="100"/>
              </a:spcBef>
            </a:pPr>
            <a:r>
              <a:rPr dirty="0"/>
              <a:t>GROUP</a:t>
            </a:r>
            <a:r>
              <a:rPr dirty="0" spc="-80"/>
              <a:t> </a:t>
            </a:r>
            <a:r>
              <a:rPr dirty="0" spc="-50"/>
              <a:t>1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92530" y="2217191"/>
            <a:ext cx="5093335" cy="2581910"/>
          </a:xfrm>
          <a:prstGeom prst="rect">
            <a:avLst/>
          </a:prstGeom>
        </p:spPr>
        <p:txBody>
          <a:bodyPr wrap="square" lIns="0" tIns="224154" rIns="0" bIns="0" rtlCol="0" vert="horz">
            <a:spAutoFit/>
          </a:bodyPr>
          <a:lstStyle/>
          <a:p>
            <a:pPr marL="321945" indent="-309245">
              <a:lnSpc>
                <a:spcPct val="100000"/>
              </a:lnSpc>
              <a:spcBef>
                <a:spcPts val="1764"/>
              </a:spcBef>
              <a:buFont typeface="Arial MT"/>
              <a:buChar char="•"/>
              <a:tabLst>
                <a:tab pos="321945" algn="l"/>
              </a:tabLst>
            </a:pPr>
            <a:r>
              <a:rPr dirty="0" sz="2800">
                <a:latin typeface="Calibri"/>
                <a:cs typeface="Calibri"/>
              </a:rPr>
              <a:t>VEMCY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GENEBLASCO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MALLORCA</a:t>
            </a:r>
            <a:endParaRPr sz="28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70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2800">
                <a:latin typeface="Calibri"/>
                <a:cs typeface="Calibri"/>
              </a:rPr>
              <a:t>NICOLLE</a:t>
            </a:r>
            <a:r>
              <a:rPr dirty="0" sz="2800" spc="-15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SOLIVERES</a:t>
            </a:r>
            <a:endParaRPr sz="28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8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2800">
                <a:latin typeface="Calibri"/>
                <a:cs typeface="Calibri"/>
              </a:rPr>
              <a:t>JERRY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MAE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MORALES</a:t>
            </a:r>
            <a:endParaRPr sz="28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4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 sz="2800">
                <a:latin typeface="Calibri"/>
                <a:cs typeface="Calibri"/>
              </a:rPr>
              <a:t>CHRISTINE</a:t>
            </a:r>
            <a:r>
              <a:rPr dirty="0" sz="2800" spc="-13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FLORES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2023-11-07T14:26:11Z</dcterms:created>
  <dcterms:modified xsi:type="dcterms:W3CDTF">2023-11-07T14:26:11Z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2022-09-25T00:00:00Z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2023-11-07T00:00:00Z</vt:filetime>
  </property>
  <property fmtid="{D5CDD505-2E9C-101B-9397-08002B2CF9AE}" pid="5" name="Producer">
    <vt:lpwstr>Microsoft® PowerPoint® 2013</vt:lpwstr>
  </property>
</Properties>
</file>