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3"/>
    <p:sldId id="257" r:id="rId4"/>
    <p:sldId id="261" r:id="rId5"/>
    <p:sldId id="258" r:id="rId6"/>
    <p:sldId id="259" r:id="rId7"/>
    <p:sldId id="260" r:id="rId8"/>
    <p:sldId id="262" r:id="rId9"/>
    <p:sldId id="263" r:id="rId10"/>
    <p:sldId id="264" r:id="rId11"/>
    <p:sldId id="265" r:id="rId13"/>
    <p:sldId id="266" r:id="rId14"/>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114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7" Type="http://schemas.openxmlformats.org/officeDocument/2006/relationships/tableStyles" Target="tableStyles.xml"/><Relationship Id="rId16" Type="http://schemas.openxmlformats.org/officeDocument/2006/relationships/viewProps" Target="viewProps.xml"/><Relationship Id="rId15" Type="http://schemas.openxmlformats.org/officeDocument/2006/relationships/presProps" Target="presProps.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09D99A8-5F42-4A7F-A26B-91DDF96171AA}" type="datetimeFigureOut">
              <a:rPr lang="en-PH" smtClean="0"/>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A09D99A8-5F42-4A7F-A26B-91DDF96171AA}" type="datetimeFigureOut">
              <a:rPr lang="en-PH" smtClean="0"/>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A09D99A8-5F42-4A7F-A26B-91DDF96171AA}" type="datetimeFigureOut">
              <a:rPr lang="en-PH" smtClean="0"/>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A09D99A8-5F42-4A7F-A26B-91DDF96171AA}" type="datetimeFigureOut">
              <a:rPr lang="en-PH" smtClean="0"/>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682329" y="2505075"/>
            <a:ext cx="4190702" cy="368458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5014913" y="2505075"/>
            <a:ext cx="4211340" cy="368458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A09D99A8-5F42-4A7F-A26B-91DDF96171AA}" type="datetimeFigureOut">
              <a:rPr lang="en-PH" smtClean="0"/>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09D99A8-5F42-4A7F-A26B-91DDF96171AA}" type="datetimeFigureOut">
              <a:rPr lang="en-PH" smtClean="0"/>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9D99A8-5F42-4A7F-A26B-91DDF96171AA}" type="datetimeFigureOut">
              <a:rPr lang="en-PH" smtClean="0"/>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A09D99A8-5F42-4A7F-A26B-91DDF96171AA}" type="datetimeFigureOut">
              <a:rPr lang="en-PH" smtClean="0"/>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A09D99A8-5F42-4A7F-A26B-91DDF96171AA}" type="datetimeFigureOut">
              <a:rPr lang="en-PH" smtClean="0"/>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A09D99A8-5F42-4A7F-A26B-91DDF96171AA}" type="datetimeFigureOut">
              <a:rPr lang="en-PH" smtClean="0"/>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A09D99A8-5F42-4A7F-A26B-91DDF96171AA}" type="datetimeFigureOut">
              <a:rPr lang="en-PH" smtClean="0"/>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06AE59E-1185-4F5D-B163-0616AB0F254A}" type="slidenum">
              <a:rPr lang="en-PH" smtClean="0"/>
            </a:fld>
            <a:endParaRPr lang="en-PH"/>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9D99A8-5F42-4A7F-A26B-91DDF96171AA}" type="datetimeFigureOut">
              <a:rPr lang="en-PH" smtClean="0"/>
            </a:fld>
            <a:endParaRPr lang="en-PH"/>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AE59E-1185-4F5D-B163-0616AB0F254A}" type="slidenum">
              <a:rPr lang="en-PH" smtClean="0"/>
            </a:fld>
            <a:endParaRPr lang="en-P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 Id="rId3" Type="http://schemas.microsoft.com/office/2007/relationships/hdphoto" Target="../media/image3.wdp"/><Relationship Id="rId2" Type="http://schemas.openxmlformats.org/officeDocument/2006/relationships/image" Target="../media/image2.pn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png"/><Relationship Id="rId3" Type="http://schemas.microsoft.com/office/2007/relationships/hdphoto" Target="../media/image3.wdp"/><Relationship Id="rId2" Type="http://schemas.openxmlformats.org/officeDocument/2006/relationships/image" Target="../media/image2.pn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jpeg"/><Relationship Id="rId2" Type="http://schemas.openxmlformats.org/officeDocument/2006/relationships/image" Target="../media/image6.pn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1423854" y="1515290"/>
            <a:ext cx="7040880" cy="3696789"/>
          </a:xfrm>
          <a:prstGeom prst="roundRect">
            <a:avLst/>
          </a:prstGeom>
        </p:spPr>
      </p:pic>
      <p:sp>
        <p:nvSpPr>
          <p:cNvPr id="4" name="Rounded Rectangle 3"/>
          <p:cNvSpPr/>
          <p:nvPr/>
        </p:nvSpPr>
        <p:spPr>
          <a:xfrm>
            <a:off x="1345476" y="1515290"/>
            <a:ext cx="7053943" cy="372291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Rounded Rectangle 5"/>
          <p:cNvSpPr/>
          <p:nvPr/>
        </p:nvSpPr>
        <p:spPr>
          <a:xfrm>
            <a:off x="3935443" y="3363684"/>
            <a:ext cx="1874008"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START</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7" name="TextBox 6"/>
          <p:cNvSpPr txBox="1"/>
          <p:nvPr/>
        </p:nvSpPr>
        <p:spPr>
          <a:xfrm>
            <a:off x="3753102" y="1515290"/>
            <a:ext cx="2402205" cy="768350"/>
          </a:xfrm>
          <a:prstGeom prst="rect">
            <a:avLst/>
          </a:prstGeom>
          <a:noFill/>
        </p:spPr>
        <p:txBody>
          <a:bodyPr wrap="none" rtlCol="0">
            <a:spAutoFit/>
          </a:bodyPr>
          <a:lstStyle/>
          <a:p>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Kristen ITC" panose="03050502040202030202" pitchFamily="66" charset="0"/>
              </a:rPr>
              <a:t>m</a:t>
            </a:r>
            <a:r>
              <a:rPr lang="en-US" sz="4400" b="1" spc="50" dirty="0" smtClean="0">
                <a:ln w="9525" cmpd="sng">
                  <a:solidFill>
                    <a:schemeClr val="accent1"/>
                  </a:solidFill>
                  <a:prstDash val="solid"/>
                </a:ln>
                <a:solidFill>
                  <a:srgbClr val="FFC000"/>
                </a:solidFill>
                <a:effectLst>
                  <a:glow rad="38100">
                    <a:schemeClr val="accent1">
                      <a:alpha val="40000"/>
                    </a:schemeClr>
                  </a:glow>
                </a:effectLst>
                <a:latin typeface="Kristen ITC" panose="03050502040202030202" pitchFamily="66" charset="0"/>
              </a:rPr>
              <a:t>Uz</a:t>
            </a: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Kristen ITC" panose="03050502040202030202" pitchFamily="66" charset="0"/>
              </a:rPr>
              <a:t>ik</a:t>
            </a:r>
            <a:r>
              <a:rPr lang="en-US" sz="4400" b="1" spc="50" dirty="0" smtClean="0">
                <a:ln w="9525" cmpd="sng">
                  <a:solidFill>
                    <a:schemeClr val="accent1"/>
                  </a:solidFill>
                  <a:prstDash val="solid"/>
                </a:ln>
                <a:solidFill>
                  <a:srgbClr val="C00000"/>
                </a:solidFill>
                <a:effectLst>
                  <a:glow rad="38100">
                    <a:schemeClr val="accent1">
                      <a:alpha val="40000"/>
                    </a:schemeClr>
                  </a:glow>
                </a:effectLst>
                <a:latin typeface="Kristen ITC" panose="03050502040202030202" pitchFamily="66" charset="0"/>
              </a:rPr>
              <a:t>A</a:t>
            </a:r>
            <a:endParaRPr lang="en-PH" sz="4400" b="1" spc="50" dirty="0">
              <a:ln w="9525" cmpd="sng">
                <a:solidFill>
                  <a:schemeClr val="accent1"/>
                </a:solidFill>
                <a:prstDash val="solid"/>
              </a:ln>
              <a:solidFill>
                <a:srgbClr val="C00000"/>
              </a:solidFill>
              <a:effectLst>
                <a:glow rad="38100">
                  <a:schemeClr val="accent1">
                    <a:alpha val="40000"/>
                  </a:schemeClr>
                </a:glow>
              </a:effectLst>
              <a:latin typeface="Kristen ITC" panose="03050502040202030202"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1423854" y="1515290"/>
            <a:ext cx="7040880" cy="3696789"/>
          </a:xfrm>
          <a:prstGeom prst="roundRect">
            <a:avLst/>
          </a:prstGeom>
        </p:spPr>
      </p:pic>
      <p:sp>
        <p:nvSpPr>
          <p:cNvPr id="4" name="Rounded Rectangle 3"/>
          <p:cNvSpPr/>
          <p:nvPr/>
        </p:nvSpPr>
        <p:spPr>
          <a:xfrm>
            <a:off x="1345476" y="1515290"/>
            <a:ext cx="7053943" cy="372291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Rounded Rectangle 5"/>
          <p:cNvSpPr/>
          <p:nvPr/>
        </p:nvSpPr>
        <p:spPr>
          <a:xfrm>
            <a:off x="3948250" y="3164475"/>
            <a:ext cx="1992085"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CATEGORIES</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7" name="TextBox 6"/>
          <p:cNvSpPr txBox="1"/>
          <p:nvPr/>
        </p:nvSpPr>
        <p:spPr>
          <a:xfrm>
            <a:off x="3753102" y="1515290"/>
            <a:ext cx="2402205" cy="768350"/>
          </a:xfrm>
          <a:prstGeom prst="rect">
            <a:avLst/>
          </a:prstGeom>
          <a:noFill/>
        </p:spPr>
        <p:txBody>
          <a:bodyPr wrap="none" rtlCol="0">
            <a:spAutoFit/>
          </a:bodyPr>
          <a:lstStyle/>
          <a:p>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Kristen ITC" panose="03050502040202030202" pitchFamily="66" charset="0"/>
              </a:rPr>
              <a:t>m</a:t>
            </a:r>
            <a:r>
              <a:rPr lang="en-US" sz="4400" b="1" spc="50" dirty="0" smtClean="0">
                <a:ln w="9525" cmpd="sng">
                  <a:solidFill>
                    <a:schemeClr val="accent1"/>
                  </a:solidFill>
                  <a:prstDash val="solid"/>
                </a:ln>
                <a:solidFill>
                  <a:srgbClr val="FFC000"/>
                </a:solidFill>
                <a:effectLst>
                  <a:glow rad="38100">
                    <a:schemeClr val="accent1">
                      <a:alpha val="40000"/>
                    </a:schemeClr>
                  </a:glow>
                </a:effectLst>
                <a:latin typeface="Kristen ITC" panose="03050502040202030202" pitchFamily="66" charset="0"/>
              </a:rPr>
              <a:t>Uz</a:t>
            </a: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Kristen ITC" panose="03050502040202030202" pitchFamily="66" charset="0"/>
              </a:rPr>
              <a:t>ik</a:t>
            </a:r>
            <a:r>
              <a:rPr lang="en-US" sz="4400" b="1" spc="50" dirty="0" smtClean="0">
                <a:ln w="9525" cmpd="sng">
                  <a:solidFill>
                    <a:schemeClr val="accent1"/>
                  </a:solidFill>
                  <a:prstDash val="solid"/>
                </a:ln>
                <a:solidFill>
                  <a:srgbClr val="C00000"/>
                </a:solidFill>
                <a:effectLst>
                  <a:glow rad="38100">
                    <a:schemeClr val="accent1">
                      <a:alpha val="40000"/>
                    </a:schemeClr>
                  </a:glow>
                </a:effectLst>
                <a:latin typeface="Kristen ITC" panose="03050502040202030202" pitchFamily="66" charset="0"/>
              </a:rPr>
              <a:t>A</a:t>
            </a:r>
            <a:endParaRPr lang="en-PH" sz="4400" b="1" spc="50" dirty="0">
              <a:ln w="9525" cmpd="sng">
                <a:solidFill>
                  <a:schemeClr val="accent1"/>
                </a:solidFill>
                <a:prstDash val="solid"/>
              </a:ln>
              <a:solidFill>
                <a:srgbClr val="C00000"/>
              </a:solidFill>
              <a:effectLst>
                <a:glow rad="38100">
                  <a:schemeClr val="accent1">
                    <a:alpha val="40000"/>
                  </a:schemeClr>
                </a:glow>
              </a:effectLst>
              <a:latin typeface="Kristen ITC" panose="03050502040202030202" pitchFamily="66" charset="0"/>
            </a:endParaRPr>
          </a:p>
        </p:txBody>
      </p:sp>
      <p:sp>
        <p:nvSpPr>
          <p:cNvPr id="9" name="Rounded Rectangle 8"/>
          <p:cNvSpPr/>
          <p:nvPr/>
        </p:nvSpPr>
        <p:spPr>
          <a:xfrm>
            <a:off x="3948250" y="3763733"/>
            <a:ext cx="1992085"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SETTINGS</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0" name="Rounded Rectangle 9"/>
          <p:cNvSpPr/>
          <p:nvPr/>
        </p:nvSpPr>
        <p:spPr>
          <a:xfrm>
            <a:off x="3948250" y="4362991"/>
            <a:ext cx="1992085"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QUIT</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1423854" y="1515290"/>
            <a:ext cx="7040880" cy="3696789"/>
          </a:xfrm>
          <a:prstGeom prst="roundRect">
            <a:avLst/>
          </a:prstGeom>
        </p:spPr>
      </p:pic>
      <p:sp>
        <p:nvSpPr>
          <p:cNvPr id="4" name="Rounded Rectangle 3"/>
          <p:cNvSpPr/>
          <p:nvPr/>
        </p:nvSpPr>
        <p:spPr>
          <a:xfrm>
            <a:off x="1345476" y="1515290"/>
            <a:ext cx="7053943" cy="372291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Rounded Rectangle 8"/>
          <p:cNvSpPr/>
          <p:nvPr/>
        </p:nvSpPr>
        <p:spPr>
          <a:xfrm>
            <a:off x="4078880" y="1766747"/>
            <a:ext cx="1992085"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SETTINGS</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1" name="Rounded Rectangle 10"/>
          <p:cNvSpPr/>
          <p:nvPr/>
        </p:nvSpPr>
        <p:spPr>
          <a:xfrm>
            <a:off x="1846766" y="3517172"/>
            <a:ext cx="1992085"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SOUNDS</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 name="Rounded Rectangle 1"/>
          <p:cNvSpPr/>
          <p:nvPr/>
        </p:nvSpPr>
        <p:spPr>
          <a:xfrm>
            <a:off x="4078880" y="3729444"/>
            <a:ext cx="2648492" cy="78377"/>
          </a:xfrm>
          <a:prstGeom prst="round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 name="Isosceles Triangle 4"/>
          <p:cNvSpPr/>
          <p:nvPr/>
        </p:nvSpPr>
        <p:spPr>
          <a:xfrm flipV="1">
            <a:off x="4558937" y="3634737"/>
            <a:ext cx="156754" cy="346167"/>
          </a:xfrm>
          <a:prstGeom prst="triangl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1423854" y="1515290"/>
            <a:ext cx="7040880" cy="3696789"/>
          </a:xfrm>
          <a:prstGeom prst="roundRect">
            <a:avLst/>
          </a:prstGeom>
        </p:spPr>
      </p:pic>
      <p:sp>
        <p:nvSpPr>
          <p:cNvPr id="4" name="Rounded Rectangle 3"/>
          <p:cNvSpPr/>
          <p:nvPr/>
        </p:nvSpPr>
        <p:spPr>
          <a:xfrm>
            <a:off x="1345476" y="1515290"/>
            <a:ext cx="7053943" cy="372291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Rounded Rectangle 5"/>
          <p:cNvSpPr/>
          <p:nvPr/>
        </p:nvSpPr>
        <p:spPr>
          <a:xfrm>
            <a:off x="4065814" y="1732459"/>
            <a:ext cx="1992085" cy="42454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CATEGORIES</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 name="Right Arrow 1"/>
          <p:cNvSpPr/>
          <p:nvPr/>
        </p:nvSpPr>
        <p:spPr>
          <a:xfrm flipH="1">
            <a:off x="1672046" y="1582237"/>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5" name="Rounded Rectangle 14"/>
          <p:cNvSpPr/>
          <p:nvPr/>
        </p:nvSpPr>
        <p:spPr>
          <a:xfrm>
            <a:off x="3580857" y="2798715"/>
            <a:ext cx="2962001"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MODERN INSTRUMENT</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6" name="Rounded Rectangle 15"/>
          <p:cNvSpPr/>
          <p:nvPr/>
        </p:nvSpPr>
        <p:spPr>
          <a:xfrm>
            <a:off x="3580857" y="3435527"/>
            <a:ext cx="2962001" cy="620487"/>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TRADITIONAL INSTRUMENT</a:t>
            </a:r>
            <a:endParaRPr lang="en-PH" sz="14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7" name="Rounded Rectangle 16"/>
          <p:cNvSpPr/>
          <p:nvPr/>
        </p:nvSpPr>
        <p:spPr>
          <a:xfrm>
            <a:off x="3580857" y="4268282"/>
            <a:ext cx="2962001" cy="545018"/>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NOTES</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1423854" y="1515290"/>
            <a:ext cx="7040880" cy="3696789"/>
          </a:xfrm>
          <a:prstGeom prst="roundRect">
            <a:avLst/>
          </a:prstGeom>
        </p:spPr>
      </p:pic>
      <p:sp>
        <p:nvSpPr>
          <p:cNvPr id="4" name="Rounded Rectangle 3"/>
          <p:cNvSpPr/>
          <p:nvPr/>
        </p:nvSpPr>
        <p:spPr>
          <a:xfrm>
            <a:off x="1345476" y="1515290"/>
            <a:ext cx="7053943" cy="372291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Right Arrow 1"/>
          <p:cNvSpPr/>
          <p:nvPr/>
        </p:nvSpPr>
        <p:spPr>
          <a:xfrm flipH="1">
            <a:off x="1672046" y="1582237"/>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Rounded Rectangle 10"/>
          <p:cNvSpPr/>
          <p:nvPr/>
        </p:nvSpPr>
        <p:spPr>
          <a:xfrm>
            <a:off x="3280413" y="1830430"/>
            <a:ext cx="3327761" cy="42454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MODERN INSTRUMENT</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19" name="Picture 18"/>
          <p:cNvPicPr>
            <a:picLocks noChangeAspect="1"/>
          </p:cNvPicPr>
          <p:nvPr/>
        </p:nvPicPr>
        <p:blipFill>
          <a:blip r:embed="rId2">
            <a:extLst>
              <a:ext uri="{BEBA8EAE-BF5A-486C-A8C5-ECC9F3942E4B}">
                <a14:imgProps xmlns:a14="http://schemas.microsoft.com/office/drawing/2010/main">
                  <a14:imgLayer r:embed="rId3">
                    <a14:imgEffect>
                      <a14:sharpenSoften amount="-8000"/>
                    </a14:imgEffect>
                  </a14:imgLayer>
                </a14:imgProps>
              </a:ext>
              <a:ext uri="{28A0092B-C50C-407E-A947-70E740481C1C}">
                <a14:useLocalDpi xmlns:a14="http://schemas.microsoft.com/office/drawing/2010/main" val="0"/>
              </a:ext>
            </a:extLst>
          </a:blip>
          <a:stretch>
            <a:fillRect/>
          </a:stretch>
        </p:blipFill>
        <p:spPr>
          <a:xfrm>
            <a:off x="1528338" y="2570114"/>
            <a:ext cx="1972489" cy="2570118"/>
          </a:xfrm>
          <a:prstGeom prst="roundRect">
            <a:avLst/>
          </a:prstGeom>
          <a:noFill/>
          <a:ln>
            <a:solidFill>
              <a:schemeClr val="accent4">
                <a:lumMod val="75000"/>
              </a:schemeClr>
            </a:solidFill>
          </a:ln>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92727" y="2570114"/>
            <a:ext cx="1972489" cy="2533152"/>
          </a:xfrm>
          <a:prstGeom prst="roundRect">
            <a:avLst/>
          </a:prstGeom>
          <a:noFill/>
          <a:ln>
            <a:solidFill>
              <a:schemeClr val="accent4">
                <a:lumMod val="75000"/>
              </a:schemeClr>
            </a:solidFill>
          </a:ln>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57116" y="2570114"/>
            <a:ext cx="1972489" cy="2533152"/>
          </a:xfrm>
          <a:prstGeom prst="roundRect">
            <a:avLst/>
          </a:prstGeom>
          <a:noFill/>
          <a:ln>
            <a:solidFill>
              <a:schemeClr val="accent4">
                <a:lumMod val="75000"/>
              </a:schemeClr>
            </a:solid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419100" y="307994"/>
            <a:ext cx="9055100" cy="5918198"/>
          </a:xfrm>
          <a:prstGeom prst="roundRect">
            <a:avLst/>
          </a:prstGeom>
        </p:spPr>
      </p:pic>
      <p:sp>
        <p:nvSpPr>
          <p:cNvPr id="4" name="Rounded Rectangle 3"/>
          <p:cNvSpPr/>
          <p:nvPr/>
        </p:nvSpPr>
        <p:spPr>
          <a:xfrm>
            <a:off x="317500" y="254002"/>
            <a:ext cx="8991600" cy="627379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Right Arrow 1"/>
          <p:cNvSpPr/>
          <p:nvPr/>
        </p:nvSpPr>
        <p:spPr>
          <a:xfrm flipH="1">
            <a:off x="1672046" y="1582237"/>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sharpenSoften amount="-8000"/>
                    </a14:imgEffect>
                  </a14:imgLayer>
                </a14:imgProps>
              </a:ext>
              <a:ext uri="{28A0092B-C50C-407E-A947-70E740481C1C}">
                <a14:useLocalDpi xmlns:a14="http://schemas.microsoft.com/office/drawing/2010/main" val="0"/>
              </a:ext>
            </a:extLst>
          </a:blip>
          <a:stretch>
            <a:fillRect/>
          </a:stretch>
        </p:blipFill>
        <p:spPr>
          <a:xfrm>
            <a:off x="499050" y="869726"/>
            <a:ext cx="3849118" cy="1715672"/>
          </a:xfrm>
          <a:prstGeom prst="roundRect">
            <a:avLst/>
          </a:prstGeom>
          <a:noFill/>
          <a:ln>
            <a:solidFill>
              <a:schemeClr val="accent4">
                <a:lumMod val="75000"/>
              </a:schemeClr>
            </a:solidFill>
          </a:ln>
        </p:spPr>
      </p:pic>
      <p:sp>
        <p:nvSpPr>
          <p:cNvPr id="10" name="Rounded Rectangle 9"/>
          <p:cNvSpPr/>
          <p:nvPr/>
        </p:nvSpPr>
        <p:spPr>
          <a:xfrm>
            <a:off x="5967394" y="1872886"/>
            <a:ext cx="1892480" cy="539025"/>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UKULELE</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6" name="Rounded Rectangle 15"/>
          <p:cNvSpPr/>
          <p:nvPr/>
        </p:nvSpPr>
        <p:spPr>
          <a:xfrm>
            <a:off x="5967394" y="3630746"/>
            <a:ext cx="1892480" cy="534128"/>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GUITAR</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7" name="Rounded Rectangle 16"/>
          <p:cNvSpPr/>
          <p:nvPr/>
        </p:nvSpPr>
        <p:spPr>
          <a:xfrm>
            <a:off x="5967394" y="2840440"/>
            <a:ext cx="1892480" cy="497116"/>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VIOLIN</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V="1">
            <a:off x="6690301" y="966703"/>
            <a:ext cx="446667" cy="446667"/>
          </a:xfrm>
          <a:prstGeom prst="rect">
            <a:avLst/>
          </a:prstGeom>
        </p:spPr>
      </p:pic>
      <p:sp>
        <p:nvSpPr>
          <p:cNvPr id="18" name="Rounded Rectangle 17"/>
          <p:cNvSpPr/>
          <p:nvPr/>
        </p:nvSpPr>
        <p:spPr>
          <a:xfrm>
            <a:off x="531891" y="2782945"/>
            <a:ext cx="3848936" cy="1391194"/>
          </a:xfrm>
          <a:prstGeom prst="round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is </a:t>
            </a:r>
            <a:r>
              <a:rPr lang="en-US" sz="1400" dirty="0"/>
              <a:t>known for its small size, typically ranging from about 20 to 30 inches in length. It has a hollow body with a </a:t>
            </a:r>
            <a:r>
              <a:rPr lang="en-US" sz="1400" dirty="0" smtClean="0"/>
              <a:t>sound hole, </a:t>
            </a:r>
            <a:r>
              <a:rPr lang="en-US" sz="1400" dirty="0"/>
              <a:t>a fretted fingerboard, and usually comes in four main sizes: soprano, concert, tenor, and baritone. </a:t>
            </a:r>
            <a:endParaRPr lang="en-PH" sz="14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9" name="Rounded Rectangle 18"/>
          <p:cNvSpPr/>
          <p:nvPr/>
        </p:nvSpPr>
        <p:spPr>
          <a:xfrm>
            <a:off x="4229322" y="345398"/>
            <a:ext cx="1344469" cy="34137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LEVEL 1</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5" name="Rectangle 2"/>
          <p:cNvSpPr>
            <a:spLocks noChangeArrowheads="1"/>
          </p:cNvSpPr>
          <p:nvPr/>
        </p:nvSpPr>
        <p:spPr bwMode="auto">
          <a:xfrm>
            <a:off x="1054099" y="5125758"/>
            <a:ext cx="3294069"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br>
              <a:rPr kumimoji="0" lang="en-US" altLang="en-US" sz="900" b="0" i="0" u="none" strike="noStrike" cap="none" normalizeH="0" baseline="0" dirty="0" smtClean="0">
                <a:ln>
                  <a:noFill/>
                </a:ln>
                <a:solidFill>
                  <a:schemeClr val="tx1"/>
                </a:solidFill>
                <a:effectLst/>
              </a:rPr>
            </a:b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6" name="Rounded Rectangle 25"/>
          <p:cNvSpPr/>
          <p:nvPr/>
        </p:nvSpPr>
        <p:spPr>
          <a:xfrm>
            <a:off x="531891" y="4306750"/>
            <a:ext cx="3848936" cy="1829291"/>
          </a:xfrm>
          <a:prstGeom prst="round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1400" dirty="0"/>
              <a:t>Kilala ito sa maliit nitong sukat, karaniwang umaabot mula 20 hanggang 30 pulgada ang haba. Ito ay may butas na tunog sa katawan, may nakakapit na fingerboard, at karaniwang may apat na pangunahing sukat: soprano, concert, tenor, at baritone.</a:t>
            </a:r>
            <a:endParaRPr lang="en-PH" sz="14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393700" y="419100"/>
            <a:ext cx="8991600" cy="5778500"/>
          </a:xfrm>
          <a:prstGeom prst="roundRect">
            <a:avLst/>
          </a:prstGeom>
        </p:spPr>
      </p:pic>
      <p:sp>
        <p:nvSpPr>
          <p:cNvPr id="4" name="Rounded Rectangle 3"/>
          <p:cNvSpPr/>
          <p:nvPr/>
        </p:nvSpPr>
        <p:spPr>
          <a:xfrm>
            <a:off x="393700" y="419100"/>
            <a:ext cx="8763000" cy="60198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Right Arrow 1"/>
          <p:cNvSpPr/>
          <p:nvPr/>
        </p:nvSpPr>
        <p:spPr>
          <a:xfrm flipH="1">
            <a:off x="1727154" y="1635192"/>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Rounded Rectangle 9"/>
          <p:cNvSpPr/>
          <p:nvPr/>
        </p:nvSpPr>
        <p:spPr>
          <a:xfrm>
            <a:off x="5895822" y="1872216"/>
            <a:ext cx="2041041" cy="589160"/>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PIANO</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6" name="Rounded Rectangle 15"/>
          <p:cNvSpPr/>
          <p:nvPr/>
        </p:nvSpPr>
        <p:spPr>
          <a:xfrm>
            <a:off x="5929089" y="4017485"/>
            <a:ext cx="2038643" cy="568340"/>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FLUTE</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7" name="Rounded Rectangle 16"/>
          <p:cNvSpPr/>
          <p:nvPr/>
        </p:nvSpPr>
        <p:spPr>
          <a:xfrm>
            <a:off x="5929089" y="2882208"/>
            <a:ext cx="2041041" cy="612898"/>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DRUMS</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V="1">
            <a:off x="6671682" y="1126503"/>
            <a:ext cx="446667" cy="446667"/>
          </a:xfrm>
          <a:prstGeom prst="rect">
            <a:avLst/>
          </a:prstGeom>
        </p:spPr>
      </p:pic>
      <p:sp>
        <p:nvSpPr>
          <p:cNvPr id="18" name="Rounded Rectangle 17"/>
          <p:cNvSpPr/>
          <p:nvPr/>
        </p:nvSpPr>
        <p:spPr>
          <a:xfrm>
            <a:off x="1003300" y="2755900"/>
            <a:ext cx="4076700" cy="1496155"/>
          </a:xfrm>
          <a:prstGeom prst="round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is a musical instrument that belongs to the keyboard family. It is played by pressing keys, which then cause hammers to strike strings inside the instrument, producing sound.</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9" name="Rounded Rectangle 18"/>
          <p:cNvSpPr/>
          <p:nvPr/>
        </p:nvSpPr>
        <p:spPr>
          <a:xfrm>
            <a:off x="4102965" y="492192"/>
            <a:ext cx="1344469" cy="369982"/>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LEVEL 2</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00" y="1021371"/>
            <a:ext cx="4076700" cy="1607201"/>
          </a:xfrm>
          <a:prstGeom prst="roundRect">
            <a:avLst/>
          </a:prstGeom>
          <a:noFill/>
          <a:ln>
            <a:solidFill>
              <a:schemeClr val="accent4">
                <a:lumMod val="75000"/>
              </a:schemeClr>
            </a:solidFill>
          </a:ln>
        </p:spPr>
      </p:pic>
      <p:sp>
        <p:nvSpPr>
          <p:cNvPr id="13" name="Rounded Rectangle 12"/>
          <p:cNvSpPr/>
          <p:nvPr/>
        </p:nvSpPr>
        <p:spPr>
          <a:xfrm>
            <a:off x="1003300" y="4301655"/>
            <a:ext cx="4076700" cy="1954556"/>
          </a:xfrm>
          <a:prstGeom prst="round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dirty="0"/>
              <a:t>Ito ay isang instrumentong pangmusika na kabilang sa pamilya ng keyboard. Ito ay nilalaro sa pamamagitan ng pagpindot sa mga key, na siya namang nagpapabangga sa mga martilyo sa loob ng instrumento, na nagreresulta sa tunog.</a:t>
            </a:r>
            <a:endParaRPr lang="en-PH" sz="12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1423854" y="1515290"/>
            <a:ext cx="7040880" cy="3696789"/>
          </a:xfrm>
          <a:prstGeom prst="roundRect">
            <a:avLst/>
          </a:prstGeom>
        </p:spPr>
      </p:pic>
      <p:sp>
        <p:nvSpPr>
          <p:cNvPr id="4" name="Rounded Rectangle 3"/>
          <p:cNvSpPr/>
          <p:nvPr/>
        </p:nvSpPr>
        <p:spPr>
          <a:xfrm>
            <a:off x="1345476" y="1515290"/>
            <a:ext cx="7053943" cy="372291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Right Arrow 1"/>
          <p:cNvSpPr/>
          <p:nvPr/>
        </p:nvSpPr>
        <p:spPr>
          <a:xfrm flipH="1">
            <a:off x="1727154" y="1635192"/>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3" name="Rounded Rectangle 12"/>
          <p:cNvSpPr/>
          <p:nvPr/>
        </p:nvSpPr>
        <p:spPr>
          <a:xfrm>
            <a:off x="3097533" y="1780517"/>
            <a:ext cx="3917221" cy="42454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TRADITIONAL INSTRUMENT</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338" y="2369627"/>
            <a:ext cx="1972489" cy="2677885"/>
          </a:xfrm>
          <a:prstGeom prst="roundRect">
            <a:avLst/>
          </a:prstGeom>
          <a:noFill/>
          <a:ln>
            <a:solidFill>
              <a:schemeClr val="accent4">
                <a:lumMod val="75000"/>
              </a:schemeClr>
            </a:solidFill>
          </a:ln>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8361" y="2369628"/>
            <a:ext cx="1972489" cy="2677884"/>
          </a:xfrm>
          <a:prstGeom prst="roundRect">
            <a:avLst/>
          </a:prstGeom>
          <a:noFill/>
          <a:ln>
            <a:solidFill>
              <a:schemeClr val="accent4">
                <a:lumMod val="75000"/>
              </a:schemeClr>
            </a:solidFill>
          </a:ln>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8385" y="2369627"/>
            <a:ext cx="1972489" cy="2677885"/>
          </a:xfrm>
          <a:prstGeom prst="roundRect">
            <a:avLst/>
          </a:prstGeom>
          <a:noFill/>
          <a:ln>
            <a:solidFill>
              <a:schemeClr val="accent4">
                <a:lumMod val="75000"/>
              </a:schemeClr>
            </a:solid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698500" y="723900"/>
            <a:ext cx="8496300" cy="5308600"/>
          </a:xfrm>
          <a:prstGeom prst="roundRect">
            <a:avLst/>
          </a:prstGeom>
        </p:spPr>
      </p:pic>
      <p:sp>
        <p:nvSpPr>
          <p:cNvPr id="4" name="Rounded Rectangle 3"/>
          <p:cNvSpPr/>
          <p:nvPr/>
        </p:nvSpPr>
        <p:spPr>
          <a:xfrm>
            <a:off x="431800" y="622300"/>
            <a:ext cx="8915400" cy="56515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Right Arrow 1"/>
          <p:cNvSpPr/>
          <p:nvPr/>
        </p:nvSpPr>
        <p:spPr>
          <a:xfrm flipH="1">
            <a:off x="1727154" y="1635192"/>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Rounded Rectangle 10"/>
          <p:cNvSpPr/>
          <p:nvPr/>
        </p:nvSpPr>
        <p:spPr>
          <a:xfrm>
            <a:off x="6076392" y="1855837"/>
            <a:ext cx="1892480"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KUBING</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2" name="Rounded Rectangle 11"/>
          <p:cNvSpPr/>
          <p:nvPr/>
        </p:nvSpPr>
        <p:spPr>
          <a:xfrm>
            <a:off x="6076392" y="3798650"/>
            <a:ext cx="1892480"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SHAMISEN</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6" name="Rounded Rectangle 15"/>
          <p:cNvSpPr/>
          <p:nvPr/>
        </p:nvSpPr>
        <p:spPr>
          <a:xfrm>
            <a:off x="6076392" y="2764197"/>
            <a:ext cx="1892480" cy="424544"/>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KULINTANGAN</a:t>
            </a:r>
            <a:endParaRPr lang="en-PH" sz="17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V="1">
            <a:off x="6645644" y="1188525"/>
            <a:ext cx="446667" cy="446667"/>
          </a:xfrm>
          <a:prstGeom prst="rect">
            <a:avLst/>
          </a:prstGeom>
        </p:spPr>
      </p:pic>
      <p:sp>
        <p:nvSpPr>
          <p:cNvPr id="18" name="Rounded Rectangle 17"/>
          <p:cNvSpPr/>
          <p:nvPr/>
        </p:nvSpPr>
        <p:spPr>
          <a:xfrm>
            <a:off x="975722" y="2976469"/>
            <a:ext cx="3415969" cy="1391194"/>
          </a:xfrm>
          <a:prstGeom prst="round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ls </a:t>
            </a:r>
            <a:r>
              <a:rPr lang="en-US" sz="1200" dirty="0"/>
              <a:t>known as the jaw harp or bamboo mouth harp, is a small, handheld instrument made from a single piece of bamboo or metal. It is found across various regions of the Philippines and is played by indigenous communities.</a:t>
            </a:r>
            <a:endParaRPr lang="en-PH" sz="12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9" name="Rounded Rectangle 18"/>
          <p:cNvSpPr/>
          <p:nvPr/>
        </p:nvSpPr>
        <p:spPr>
          <a:xfrm>
            <a:off x="4274185" y="749300"/>
            <a:ext cx="1344295" cy="225425"/>
          </a:xfrm>
          <a:prstGeom prst="round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LEVEL 1</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5722" y="1247904"/>
            <a:ext cx="3415969" cy="1455346"/>
          </a:xfrm>
          <a:prstGeom prst="roundRect">
            <a:avLst/>
          </a:prstGeom>
          <a:noFill/>
          <a:ln>
            <a:solidFill>
              <a:schemeClr val="accent4">
                <a:lumMod val="75000"/>
              </a:schemeClr>
            </a:solidFill>
          </a:ln>
        </p:spPr>
      </p:pic>
      <p:sp>
        <p:nvSpPr>
          <p:cNvPr id="23" name="Rounded Rectangle 22"/>
          <p:cNvSpPr/>
          <p:nvPr/>
        </p:nvSpPr>
        <p:spPr>
          <a:xfrm>
            <a:off x="975722" y="4504484"/>
            <a:ext cx="3415969" cy="1391194"/>
          </a:xfrm>
          <a:prstGeom prst="round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12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3" name="Rectangle 1"/>
          <p:cNvSpPr>
            <a:spLocks noChangeArrowheads="1"/>
          </p:cNvSpPr>
          <p:nvPr/>
        </p:nvSpPr>
        <p:spPr bwMode="auto">
          <a:xfrm>
            <a:off x="1169198" y="4670320"/>
            <a:ext cx="3298693" cy="1430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200" b="0" i="0" u="none" strike="noStrike" cap="none" normalizeH="0" baseline="0" dirty="0" smtClean="0">
                <a:ln>
                  <a:noFill/>
                </a:ln>
                <a:solidFill>
                  <a:schemeClr val="bg1"/>
                </a:solidFill>
                <a:effectLst/>
                <a:latin typeface="Times New Roman" panose="02020603050405020304" charset="0"/>
                <a:cs typeface="Times New Roman" panose="02020603050405020304" charset="0"/>
              </a:rPr>
              <a:t>Kilala ito bilang kubing o bungkaka, isang maliit na instrumento na hawak-hawak na gawa sa isang pirasong kawayan o metal. Matatagpuan ito sa iba't ibang rehiyon ng Pilipinas at nilalaro ng mga katutubo.</a:t>
            </a:r>
            <a:endParaRPr kumimoji="0" lang="en-US" altLang="en-US" sz="1200" b="0" i="0" u="none" strike="noStrike" cap="none" normalizeH="0" baseline="0" dirty="0" smtClean="0">
              <a:ln>
                <a:noFill/>
              </a:ln>
              <a:solidFill>
                <a:schemeClr val="bg1"/>
              </a:solidFill>
              <a:effectLst/>
              <a:latin typeface="Times New Roman" panose="02020603050405020304" charset="0"/>
              <a:cs typeface="Times New Roman" panose="02020603050405020304" charset="0"/>
            </a:endParaRPr>
          </a:p>
          <a:p>
            <a:pPr marL="0" marR="0" lvl="0" indent="0" algn="l" defTabSz="914400" rtl="0" eaLnBrk="0" fontAlgn="base" latinLnBrk="0" hangingPunct="0">
              <a:lnSpc>
                <a:spcPct val="100000"/>
              </a:lnSpc>
              <a:spcBef>
                <a:spcPct val="0"/>
              </a:spcBef>
              <a:spcAft>
                <a:spcPct val="0"/>
              </a:spcAft>
              <a:buClrTx/>
              <a:buSzTx/>
              <a:buFontTx/>
              <a:buNone/>
            </a:pPr>
            <a:br>
              <a:rPr kumimoji="0" lang="en-US" altLang="en-US" sz="900" b="0" i="0" u="none" strike="noStrike" cap="none" normalizeH="0" baseline="0" dirty="0" smtClean="0">
                <a:ln>
                  <a:noFill/>
                </a:ln>
                <a:solidFill>
                  <a:schemeClr val="bg1"/>
                </a:solidFill>
                <a:effectLst/>
                <a:latin typeface="Times New Roman" panose="02020603050405020304" charset="0"/>
                <a:cs typeface="Times New Roman" panose="02020603050405020304" charset="0"/>
              </a:rPr>
            </a:br>
            <a:endParaRPr kumimoji="0" lang="en-US" altLang="en-US" sz="1800" b="0" i="0" u="none" strike="noStrike" cap="none" normalizeH="0" baseline="0" dirty="0" smtClean="0">
              <a:ln>
                <a:noFill/>
              </a:ln>
              <a:solidFill>
                <a:schemeClr val="bg1"/>
              </a:solidFill>
              <a:effectLst/>
              <a:latin typeface="Times New Roman" panose="02020603050405020304" charset="0"/>
              <a:cs typeface="Times New Roman" panose="0202060305040502030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1423854" y="1515290"/>
            <a:ext cx="7040880" cy="3696789"/>
          </a:xfrm>
          <a:prstGeom prst="roundRect">
            <a:avLst/>
          </a:prstGeom>
        </p:spPr>
      </p:pic>
      <p:sp>
        <p:nvSpPr>
          <p:cNvPr id="4" name="Rounded Rectangle 3"/>
          <p:cNvSpPr/>
          <p:nvPr/>
        </p:nvSpPr>
        <p:spPr>
          <a:xfrm>
            <a:off x="1345476" y="1515290"/>
            <a:ext cx="7053943" cy="372291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Right Arrow 1"/>
          <p:cNvSpPr/>
          <p:nvPr/>
        </p:nvSpPr>
        <p:spPr>
          <a:xfrm flipH="1">
            <a:off x="1727154" y="1635192"/>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3" name="Rounded Rectangle 12"/>
          <p:cNvSpPr/>
          <p:nvPr/>
        </p:nvSpPr>
        <p:spPr>
          <a:xfrm>
            <a:off x="3247755" y="1621260"/>
            <a:ext cx="3327761" cy="42454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NOTES</a:t>
            </a:r>
            <a:endParaRPr lang="en-PH" sz="20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4" name="Rounded Rectangle 13"/>
          <p:cNvSpPr/>
          <p:nvPr/>
        </p:nvSpPr>
        <p:spPr>
          <a:xfrm>
            <a:off x="1423854" y="2592260"/>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HALF NOTE</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15" name="Rounded Rectangle 14"/>
          <p:cNvSpPr/>
          <p:nvPr/>
        </p:nvSpPr>
        <p:spPr>
          <a:xfrm>
            <a:off x="3965396" y="2559338"/>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QUAVER</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0" name="Rounded Rectangle 19"/>
          <p:cNvSpPr/>
          <p:nvPr/>
        </p:nvSpPr>
        <p:spPr>
          <a:xfrm>
            <a:off x="6415500" y="2562865"/>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WHOLE NOTE</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1" name="Rounded Rectangle 20"/>
          <p:cNvSpPr/>
          <p:nvPr/>
        </p:nvSpPr>
        <p:spPr>
          <a:xfrm>
            <a:off x="6415500" y="3610440"/>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SEMI QUAVER</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3" name="Rounded Rectangle 22"/>
          <p:cNvSpPr/>
          <p:nvPr/>
        </p:nvSpPr>
        <p:spPr>
          <a:xfrm>
            <a:off x="3976011" y="3618398"/>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BREVE</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4" name="Rounded Rectangle 23"/>
          <p:cNvSpPr/>
          <p:nvPr/>
        </p:nvSpPr>
        <p:spPr>
          <a:xfrm>
            <a:off x="1445083" y="3618398"/>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CROTCHET</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5" name="Rounded Rectangle 24"/>
          <p:cNvSpPr/>
          <p:nvPr/>
        </p:nvSpPr>
        <p:spPr>
          <a:xfrm>
            <a:off x="2788925" y="4390230"/>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DEMISEMIQUAVER</a:t>
            </a:r>
            <a:endParaRPr lang="en-PH" sz="14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
        <p:nvSpPr>
          <p:cNvPr id="26" name="Rounded Rectangle 25"/>
          <p:cNvSpPr/>
          <p:nvPr/>
        </p:nvSpPr>
        <p:spPr>
          <a:xfrm>
            <a:off x="5515800" y="4390230"/>
            <a:ext cx="1892480"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HEMIDEMISEQUAVER</a:t>
            </a:r>
            <a:endParaRPr lang="en-PH" sz="1200"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
            <a:extLst>
              <a:ext uri="{28A0092B-C50C-407E-A947-70E740481C1C}">
                <a14:useLocalDpi xmlns:a14="http://schemas.microsoft.com/office/drawing/2010/main" val="0"/>
              </a:ext>
            </a:extLst>
          </a:blip>
          <a:srcRect t="2454" b="2454"/>
          <a:stretch>
            <a:fillRect/>
          </a:stretch>
        </p:blipFill>
        <p:spPr>
          <a:xfrm>
            <a:off x="863600" y="753518"/>
            <a:ext cx="8674100" cy="5418682"/>
          </a:xfrm>
          <a:prstGeom prst="roundRect">
            <a:avLst/>
          </a:prstGeom>
        </p:spPr>
      </p:pic>
      <p:sp>
        <p:nvSpPr>
          <p:cNvPr id="4" name="Rounded Rectangle 3"/>
          <p:cNvSpPr/>
          <p:nvPr/>
        </p:nvSpPr>
        <p:spPr>
          <a:xfrm>
            <a:off x="622300" y="622300"/>
            <a:ext cx="8915400" cy="5842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Right Arrow 1"/>
          <p:cNvSpPr/>
          <p:nvPr/>
        </p:nvSpPr>
        <p:spPr>
          <a:xfrm flipH="1">
            <a:off x="1727154" y="1635192"/>
            <a:ext cx="457200" cy="290650"/>
          </a:xfrm>
          <a:prstGeom prst="rightArrow">
            <a:avLst/>
          </a:prstGeom>
          <a:solidFill>
            <a:schemeClr val="bg2">
              <a:lumMod val="2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4" name="Rounded Rectangle 13"/>
          <p:cNvSpPr/>
          <p:nvPr/>
        </p:nvSpPr>
        <p:spPr>
          <a:xfrm>
            <a:off x="5779451" y="1534435"/>
            <a:ext cx="2055494" cy="424544"/>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C000"/>
                </a:solidFill>
                <a:effectLst>
                  <a:outerShdw blurRad="38100" dist="38100" dir="2700000" algn="tl">
                    <a:srgbClr val="000000">
                      <a:alpha val="43137"/>
                    </a:srgbClr>
                  </a:outerShdw>
                </a:effectLst>
                <a:latin typeface="Arial Rounded MT Bold" panose="020F0704030504030204" pitchFamily="34" charset="0"/>
              </a:rPr>
              <a:t>HALF NOTE</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101" y="2236312"/>
            <a:ext cx="3292702" cy="3424736"/>
          </a:xfrm>
          <a:prstGeom prst="roundRect">
            <a:avLst/>
          </a:prstGeom>
          <a:ln>
            <a:solidFill>
              <a:schemeClr val="tx1"/>
            </a:solidFill>
          </a:ln>
        </p:spPr>
      </p:pic>
      <p:sp>
        <p:nvSpPr>
          <p:cNvPr id="28" name="Rounded Rectangle 27"/>
          <p:cNvSpPr/>
          <p:nvPr/>
        </p:nvSpPr>
        <p:spPr>
          <a:xfrm>
            <a:off x="5079998" y="2310902"/>
            <a:ext cx="3454401" cy="3350146"/>
          </a:xfrm>
          <a:prstGeom prst="round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 half note is a musical note that represents a specific duration of time in Western musical notation. It is also known as a minim in British English. In terms of rhythmic value, a half note is generally held for half the duration of a whole note.</a:t>
            </a:r>
            <a:endParaRPr lang="en-PH" b="1" dirty="0">
              <a:solidFill>
                <a:srgbClr val="FFC000"/>
              </a:solidFill>
              <a:effectLst>
                <a:outerShdw blurRad="38100" dist="38100" dir="2700000" algn="tl">
                  <a:srgbClr val="000000">
                    <a:alpha val="43137"/>
                  </a:srgbClr>
                </a:outerShdw>
              </a:effectLst>
              <a:latin typeface="Arial Rounded MT Bold" panose="020F0704030504030204" pitchFamily="34" charset="0"/>
            </a:endParaRPr>
          </a:p>
        </p:txBody>
      </p:sp>
      <p:pic>
        <p:nvPicPr>
          <p:cNvPr id="29" name="Picture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V="1">
            <a:off x="6469929" y="5940350"/>
            <a:ext cx="446667" cy="446667"/>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1854</Words>
  <Application>WPS Presentation</Application>
  <PresentationFormat>A4 Paper (210x297 mm)</PresentationFormat>
  <Paragraphs>89</Paragraphs>
  <Slides>11</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11</vt:i4>
      </vt:variant>
    </vt:vector>
  </HeadingPairs>
  <TitlesOfParts>
    <vt:vector size="22" baseType="lpstr">
      <vt:lpstr>Arial</vt:lpstr>
      <vt:lpstr>SimSun</vt:lpstr>
      <vt:lpstr>Wingdings</vt:lpstr>
      <vt:lpstr>Arial Rounded MT Bold</vt:lpstr>
      <vt:lpstr>Kristen ITC</vt:lpstr>
      <vt:lpstr>Times New Roman</vt:lpstr>
      <vt:lpstr>Calibri</vt:lpstr>
      <vt:lpstr>Microsoft YaHei</vt:lpstr>
      <vt:lpstr>Arial Unicode MS</vt:lpstr>
      <vt:lpstr>Calibri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Personal Computer</dc:creator>
  <cp:lastModifiedBy>JANVER PALMA</cp:lastModifiedBy>
  <cp:revision>22</cp:revision>
  <dcterms:created xsi:type="dcterms:W3CDTF">2023-06-19T12:48:00Z</dcterms:created>
  <dcterms:modified xsi:type="dcterms:W3CDTF">2023-06-20T00:40:22Z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2FFD672D838F4D22BA9A6A8180F58A24</vt:lpwstr>
  </property>
  <property fmtid="{D5CDD505-2E9C-101B-9397-08002B2CF9AE}" pid="3" name="KSOProductBuildVer">
    <vt:lpwstr>1033-11.2.0.11537</vt:lpwstr>
  </property>
</Properties>
</file>