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944F05-E051-41E2-A4A8-0ECD7479FF1C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E489D-B5D4-4204-86D1-5D66F21CDC64}" type="slidenum">
              <a:rPr lang="en-PH" smtClean="0"/>
              <a:pPr/>
              <a:t>‹#›</a:t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C1D23-A8F4-43C1-BFB3-E5B09E7017A2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06410-EB79-4B90-A719-3CB2C398F5B6}" type="slidenum">
              <a:rPr lang="en-PH" smtClean="0"/>
              <a:pPr/>
              <a:t>‹#›</a:t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006410-EB79-4B90-A719-3CB2C398F5B6}" type="slidenum">
              <a:rPr lang="en-PH" smtClean="0"/>
              <a:pPr/>
              <a:t>1</a:t>
            </a:fld>
            <a:endParaRPr lang="en-P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P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006410-EB79-4B90-A719-3CB2C398F5B6}" type="slidenum">
              <a:rPr lang="en-PH" smtClean="0"/>
              <a:pPr/>
              <a:t>2</a:t>
            </a:fld>
            <a:endParaRPr lang="en-P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2D698-5D28-400C-8654-750C15A82E1B}" type="datetimeFigureOut">
              <a:rPr lang="en-PH" smtClean="0"/>
              <a:pPr/>
              <a:t>4/26/2014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0A9BB-1969-4857-8376-ED74DD623EFB}" type="slidenum">
              <a:rPr lang="en-PH" smtClean="0"/>
              <a:pPr/>
              <a:t>‹#›</a:t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52600" y="838200"/>
            <a:ext cx="5486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smtClean="0"/>
              <a:t>LET Reviewer</a:t>
            </a:r>
            <a:endParaRPr lang="en-PH" sz="9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90600" y="4343400"/>
            <a:ext cx="723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u="sng" dirty="0" smtClean="0"/>
              <a:t>Professional Education</a:t>
            </a:r>
            <a:endParaRPr lang="en-PH" sz="4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1. Who Introduced the techniques of using the drawing of a man as a measure of intelligence?</a:t>
            </a:r>
            <a:endParaRPr lang="en-PH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2438400"/>
            <a:ext cx="243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Aristotle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029200" y="3352800"/>
            <a:ext cx="350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</a:t>
            </a:r>
            <a:r>
              <a:rPr lang="en-US" sz="3200" dirty="0" err="1" smtClean="0"/>
              <a:t>Binet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953000" y="2438400"/>
            <a:ext cx="20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</a:t>
            </a:r>
            <a:r>
              <a:rPr lang="en-US" sz="3200" dirty="0" err="1" smtClean="0"/>
              <a:t>Herbard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33528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</a:t>
            </a:r>
            <a:r>
              <a:rPr lang="en-US" sz="3200" dirty="0" err="1" smtClean="0"/>
              <a:t>Goodenough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200400" y="4648200"/>
            <a:ext cx="289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Correct</a:t>
            </a:r>
            <a:endParaRPr lang="en-PH" sz="54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0" y="4724400"/>
            <a:ext cx="289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Wrong</a:t>
            </a:r>
            <a:endParaRPr lang="en-PH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3048000" y="4724400"/>
            <a:ext cx="289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Wrong</a:t>
            </a:r>
            <a:endParaRPr lang="en-PH" sz="5400" dirty="0"/>
          </a:p>
        </p:txBody>
      </p:sp>
      <p:sp>
        <p:nvSpPr>
          <p:cNvPr id="10" name="TextBox 9"/>
          <p:cNvSpPr txBox="1"/>
          <p:nvPr/>
        </p:nvSpPr>
        <p:spPr>
          <a:xfrm>
            <a:off x="3124200" y="4495800"/>
            <a:ext cx="289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Wrong</a:t>
            </a:r>
            <a:endParaRPr lang="en-PH" sz="5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28600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2. Which Republic Act provides government assistance to students and teachers in private education? </a:t>
            </a:r>
            <a:endParaRPr lang="en-PH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2438400"/>
            <a:ext cx="243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RA 7784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029200" y="3352800"/>
            <a:ext cx="350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RA 6728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953000" y="2438400"/>
            <a:ext cx="20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RA 6675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33528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RA 7836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429000" y="5257800"/>
            <a:ext cx="198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Correct</a:t>
            </a:r>
            <a:endParaRPr lang="en-PH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3505200" y="5105400"/>
            <a:ext cx="198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3352800" y="5181600"/>
            <a:ext cx="198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3276600" y="5181600"/>
            <a:ext cx="198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480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3. Who among the following believes that learning requires discipline, attention, homework and respect to authority? 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2438400"/>
            <a:ext cx="289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</a:t>
            </a:r>
            <a:r>
              <a:rPr lang="en-US" sz="3200" dirty="0" err="1" smtClean="0"/>
              <a:t>Perenialist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029200" y="3352800"/>
            <a:ext cx="411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</a:t>
            </a:r>
            <a:r>
              <a:rPr lang="en-US" sz="3200" dirty="0" err="1" smtClean="0"/>
              <a:t>Reconstractionalist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105400" y="2438400"/>
            <a:ext cx="289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Essentialist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33528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</a:t>
            </a:r>
            <a:r>
              <a:rPr lang="en-US" sz="3200" dirty="0" err="1" smtClean="0"/>
              <a:t>Progressivist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429000" y="5105400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Correct</a:t>
            </a:r>
            <a:endParaRPr lang="en-PH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505200" y="5105400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505200" y="5105400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581400" y="5181600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480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4. Which characterizes the perfectionist type of student?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828800"/>
            <a:ext cx="6477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Does not volunteer or initiate.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81000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Often anxious, fearful or frustrated about quality work.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438400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Give up easily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3048000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Rarely complete task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048000" y="5105400"/>
            <a:ext cx="213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correct</a:t>
            </a:r>
            <a:endParaRPr lang="en-PH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124200" y="5181600"/>
            <a:ext cx="213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200400" y="5181600"/>
            <a:ext cx="213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429000" y="5181600"/>
            <a:ext cx="213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Wrong</a:t>
            </a:r>
            <a:endParaRPr lang="en-PH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0480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5. When a teacher decides to work on a thematic curriculum, which should be out of the picture?</a:t>
            </a:r>
            <a:endParaRPr lang="en-PH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762000" y="2438400"/>
            <a:ext cx="396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Peer Collaboration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029200" y="3352800"/>
            <a:ext cx="411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Team Teaching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105400" y="2438400"/>
            <a:ext cx="289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Competition</a:t>
            </a:r>
            <a:endParaRPr lang="en-PH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33528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Integration</a:t>
            </a:r>
            <a:endParaRPr lang="en-PH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33528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3276600" y="49530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1" name="TextBox 10"/>
          <p:cNvSpPr txBox="1"/>
          <p:nvPr/>
        </p:nvSpPr>
        <p:spPr>
          <a:xfrm>
            <a:off x="3276600" y="49530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3352800" y="48768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480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6. In instructional planning, which among these three: unit plan, course plan, lesson plan is most specific?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2438400"/>
            <a:ext cx="396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Course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029200" y="3352800"/>
            <a:ext cx="411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Unit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105400" y="2438400"/>
            <a:ext cx="403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Course and Lesson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33528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Lesson</a:t>
            </a:r>
            <a:endParaRPr lang="en-PH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35814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3" name="TextBox 12"/>
          <p:cNvSpPr txBox="1"/>
          <p:nvPr/>
        </p:nvSpPr>
        <p:spPr>
          <a:xfrm>
            <a:off x="35814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35052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5" name="TextBox 14"/>
          <p:cNvSpPr txBox="1"/>
          <p:nvPr/>
        </p:nvSpPr>
        <p:spPr>
          <a:xfrm>
            <a:off x="35052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480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7. The use of drills in the classroom is rooted on Thorndike’s law of ___________.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2438400"/>
            <a:ext cx="396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Readiness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029200" y="3377625"/>
            <a:ext cx="411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Belongingness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105400" y="2438400"/>
            <a:ext cx="403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Exercise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33528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Effect</a:t>
            </a:r>
            <a:endParaRPr lang="en-PH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352800" y="4648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5" name="TextBox 14"/>
          <p:cNvSpPr txBox="1"/>
          <p:nvPr/>
        </p:nvSpPr>
        <p:spPr>
          <a:xfrm>
            <a:off x="3352800" y="4648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3429000" y="45720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7" name="TextBox 16"/>
          <p:cNvSpPr txBox="1"/>
          <p:nvPr/>
        </p:nvSpPr>
        <p:spPr>
          <a:xfrm>
            <a:off x="3657600" y="4648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620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8. Cooperatives are encourage in as many groups as possible. What agency controls the different cooperatives?</a:t>
            </a:r>
            <a:endParaRPr lang="en-PH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2046982"/>
            <a:ext cx="6477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Bureau of Exchange Commission</a:t>
            </a:r>
            <a:endParaRPr lang="en-PH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402818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Department of Labor and Employment</a:t>
            </a:r>
            <a:endParaRPr lang="en-PH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2656582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Bureau of Cooperative</a:t>
            </a:r>
            <a:endParaRPr lang="en-PH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3266182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Department of Local Government</a:t>
            </a:r>
            <a:endParaRPr lang="en-PH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36576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20" name="TextBox 19"/>
          <p:cNvSpPr txBox="1"/>
          <p:nvPr/>
        </p:nvSpPr>
        <p:spPr>
          <a:xfrm>
            <a:off x="3581400" y="48768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21" name="TextBox 20"/>
          <p:cNvSpPr txBox="1"/>
          <p:nvPr/>
        </p:nvSpPr>
        <p:spPr>
          <a:xfrm>
            <a:off x="35814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22" name="TextBox 21"/>
          <p:cNvSpPr txBox="1"/>
          <p:nvPr/>
        </p:nvSpPr>
        <p:spPr>
          <a:xfrm>
            <a:off x="38100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7620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9. A student collapsed in her social studies class. It was found out that she did not eat her lunch. Which could be the following reasons?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539425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Psychological needs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31242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Safety needs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31490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Physiological needs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25146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</a:t>
            </a:r>
            <a:r>
              <a:rPr lang="en-US" sz="3200" dirty="0" err="1" smtClean="0"/>
              <a:t>Somatotonic</a:t>
            </a:r>
            <a:r>
              <a:rPr lang="en-US" sz="3200" dirty="0" smtClean="0"/>
              <a:t> needs</a:t>
            </a:r>
            <a:endParaRPr lang="en-PH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7338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5" name="TextBox 14"/>
          <p:cNvSpPr txBox="1"/>
          <p:nvPr/>
        </p:nvSpPr>
        <p:spPr>
          <a:xfrm>
            <a:off x="3581400" y="4648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3657600" y="44958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7" name="TextBox 16"/>
          <p:cNvSpPr txBox="1"/>
          <p:nvPr/>
        </p:nvSpPr>
        <p:spPr>
          <a:xfrm>
            <a:off x="35052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10. Which is the least authentic mode of test?  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7774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Paper and Pencil Test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3622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Essay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3870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Oral Test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7526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Performance Test</a:t>
            </a:r>
            <a:endParaRPr lang="en-PH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81400" y="4343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5" name="TextBox 14"/>
          <p:cNvSpPr txBox="1"/>
          <p:nvPr/>
        </p:nvSpPr>
        <p:spPr>
          <a:xfrm>
            <a:off x="3581400" y="4267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3657600" y="4267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7" name="TextBox 16"/>
          <p:cNvSpPr txBox="1"/>
          <p:nvPr/>
        </p:nvSpPr>
        <p:spPr>
          <a:xfrm>
            <a:off x="3581400" y="4267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11. Which computer seems to have the most potential for the classroom use?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7774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Mainframe Computer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3622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LPC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3870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Minicomputer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7526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Microcomputer</a:t>
            </a:r>
            <a:endParaRPr lang="en-PH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352800" y="4267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3352800" y="4267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3" name="TextBox 12"/>
          <p:cNvSpPr txBox="1"/>
          <p:nvPr/>
        </p:nvSpPr>
        <p:spPr>
          <a:xfrm>
            <a:off x="3352800" y="4267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3276600" y="41910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12. Which interactive teaching should be avoided?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046982"/>
            <a:ext cx="6477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Using “put – down” strategy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402818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Asking more evaluative questions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656582"/>
            <a:ext cx="655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Using multiple response strategy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3266182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Asking more divergent questions</a:t>
            </a:r>
            <a:endParaRPr lang="en-PH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429000" y="48768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3352800" y="48768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3" name="TextBox 12"/>
          <p:cNvSpPr txBox="1"/>
          <p:nvPr/>
        </p:nvSpPr>
        <p:spPr>
          <a:xfrm>
            <a:off x="32766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33528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13. For brainstorming to be effective, which should be out? 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046982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Making use of the other’s ideas shared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402818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Openness to idea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656582"/>
            <a:ext cx="655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Teacher’s judgmental attitude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3266182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Non – threatening atmosphere</a:t>
            </a:r>
            <a:endParaRPr lang="en-PH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505200" y="48768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5" name="TextBox 14"/>
          <p:cNvSpPr txBox="1"/>
          <p:nvPr/>
        </p:nvSpPr>
        <p:spPr>
          <a:xfrm>
            <a:off x="35052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3505200" y="45720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7" name="TextBox 16"/>
          <p:cNvSpPr txBox="1"/>
          <p:nvPr/>
        </p:nvSpPr>
        <p:spPr>
          <a:xfrm>
            <a:off x="35814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14. Which statement applies when scores are negatively skewed?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6002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The mode correspond to a low value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5814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The mean corresponds to a high value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209800"/>
            <a:ext cx="731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The median is higher than the mode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819400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The mode and the median are equal</a:t>
            </a:r>
            <a:endParaRPr lang="en-PH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429000" y="4648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34290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3" name="TextBox 12"/>
          <p:cNvSpPr txBox="1"/>
          <p:nvPr/>
        </p:nvSpPr>
        <p:spPr>
          <a:xfrm>
            <a:off x="33528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3352800" y="4648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15. Which statement on spaced and massed learning is correct?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600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Massed learning is better than spaced learning.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5814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Massed and spaced learning are worst for learning.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2098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Spaced learning is better than massed learning.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8194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Both massed and spaced learning are better.</a:t>
            </a:r>
            <a:endParaRPr lang="en-PH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4290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5" name="TextBox 14"/>
          <p:cNvSpPr txBox="1"/>
          <p:nvPr/>
        </p:nvSpPr>
        <p:spPr>
          <a:xfrm>
            <a:off x="33528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34290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7" name="TextBox 16"/>
          <p:cNvSpPr txBox="1"/>
          <p:nvPr/>
        </p:nvSpPr>
        <p:spPr>
          <a:xfrm>
            <a:off x="34290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16. In writing performance objective, which is not acceptable?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7774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Delaminate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3622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Manipulate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3870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Comprehend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7526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Integrate</a:t>
            </a:r>
            <a:endParaRPr lang="en-PH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886200" y="45720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40386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24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4114800" y="4724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17. Why can the calculator do the arithmetic?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600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The computer tells the calculator how.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5814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Because of the solar power.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2098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A TV inside on it.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8194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Pressing the arithmetic sign such as + , - , x and ÷</a:t>
            </a:r>
            <a:endParaRPr lang="en-PH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429000" y="4648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3352800" y="4800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3" name="TextBox 12"/>
          <p:cNvSpPr txBox="1"/>
          <p:nvPr/>
        </p:nvSpPr>
        <p:spPr>
          <a:xfrm>
            <a:off x="3352800" y="4648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3352800" y="45720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18. In which of these research methods control certain variables?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7774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Es Post Facto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3622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Historical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3870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Experimental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7526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Descriptive</a:t>
            </a:r>
            <a:endParaRPr lang="en-PH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581400" y="41148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3429000" y="41910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3" name="TextBox 12"/>
          <p:cNvSpPr txBox="1"/>
          <p:nvPr/>
        </p:nvSpPr>
        <p:spPr>
          <a:xfrm>
            <a:off x="3352800" y="4267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3505200" y="41148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19. A student claims. “I cannot see it, so I won’t believe it.” What philosophy does this imply?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9298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Idealist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5146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</a:t>
            </a:r>
            <a:r>
              <a:rPr lang="en-US" sz="3200" dirty="0" err="1" smtClean="0"/>
              <a:t>Perenialist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5394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Realist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9050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Pragmatist</a:t>
            </a:r>
            <a:endParaRPr lang="en-PH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505200" y="43434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3352800" y="4419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3" name="TextBox 12"/>
          <p:cNvSpPr txBox="1"/>
          <p:nvPr/>
        </p:nvSpPr>
        <p:spPr>
          <a:xfrm>
            <a:off x="3124200" y="42672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3352800" y="4419600"/>
            <a:ext cx="198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20. What Republic Act refers to the </a:t>
            </a:r>
            <a:r>
              <a:rPr lang="en-US" sz="4000" dirty="0" err="1" smtClean="0"/>
              <a:t>Magnta</a:t>
            </a:r>
            <a:r>
              <a:rPr lang="en-US" sz="4000" dirty="0" smtClean="0"/>
              <a:t> </a:t>
            </a:r>
            <a:r>
              <a:rPr lang="en-US" sz="4000" dirty="0" err="1" smtClean="0"/>
              <a:t>Carta</a:t>
            </a:r>
            <a:r>
              <a:rPr lang="en-US" sz="4000" dirty="0" smtClean="0"/>
              <a:t> for Public </a:t>
            </a:r>
            <a:r>
              <a:rPr lang="en-US" sz="4000" dirty="0"/>
              <a:t>S</a:t>
            </a:r>
            <a:r>
              <a:rPr lang="en-US" sz="4000" dirty="0" smtClean="0"/>
              <a:t>chool Teachers?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9298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RA 4670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5146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RA 7722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5394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RA 7836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9050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RA 7877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048000" y="44958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0" y="44958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3200400" y="43434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2895600" y="44196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21. What Republic Act also refers to the TESDA Law?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9298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RA 7722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5146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RA 7846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5394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RA 9155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9050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RA 7796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733800" y="41148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3657600" y="41910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3886200" y="41148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3886200" y="41910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11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22. This republic act mandates the professionalization of teachers.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9298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RA 7722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5146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RA 7846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5394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RA 7836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9050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RA 7796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971800" y="41910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2971800" y="43434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3352800" y="42672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3200400" y="42672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23. This Republic Act is also known as the TESDA Law.  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9298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RA 7722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5146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RA 7846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5394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RA 7836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9050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RA 7796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200400" y="42672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0" y="42672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3429000" y="41910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3352800" y="42672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24. This Republic Act is also known as BESRA Law.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9298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RA 9155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5146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RA 7846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5394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RA 4670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9050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RA 9722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971800" y="42672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0" y="44196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3429000" y="42672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2895600" y="44196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25. This Republic Act mandates the compulsory study of life and works of Jose Rizal in education.</a:t>
            </a:r>
            <a:endParaRPr lang="en-PH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929825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A. RA 9155</a:t>
            </a:r>
            <a:endParaRPr lang="en-PH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5800" y="25146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D. RA 2514</a:t>
            </a:r>
            <a:endParaRPr lang="en-PH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5394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B. RA 1425</a:t>
            </a:r>
            <a:endParaRPr lang="en-PH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19050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C. RA 7836</a:t>
            </a:r>
            <a:endParaRPr lang="en-PH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200400" y="39624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Correct</a:t>
            </a:r>
            <a:endParaRPr lang="en-PH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3200400" y="41148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3581400" y="41148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3505200" y="3962400"/>
            <a:ext cx="228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Wrong</a:t>
            </a:r>
            <a:endParaRPr lang="en-PH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974</Words>
  <Application>Microsoft Office PowerPoint</Application>
  <PresentationFormat>On-screen Show (4:3)</PresentationFormat>
  <Paragraphs>229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owner</cp:lastModifiedBy>
  <cp:revision>2</cp:revision>
  <dcterms:created xsi:type="dcterms:W3CDTF">2014-04-26T12:34:55Z</dcterms:created>
  <dcterms:modified xsi:type="dcterms:W3CDTF">2014-04-26T14:33:37Z</dcterms:modified>
</cp:coreProperties>
</file>