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Default Extension="jpg" ContentType="image/jpg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</p:sldIdLst>
  <p:sldSz cx="9144000" cy="6858000"/>
  <p:notesSz cx="9144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06070" y="261620"/>
            <a:ext cx="8531859" cy="330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3379" y="2395220"/>
            <a:ext cx="6611620" cy="24625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Relationship Id="rId4" Type="http://schemas.openxmlformats.org/officeDocument/2006/relationships/image" Target="../media/image13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Relationship Id="rId4" Type="http://schemas.openxmlformats.org/officeDocument/2006/relationships/image" Target="../media/image17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png"/><Relationship Id="rId3" Type="http://schemas.openxmlformats.org/officeDocument/2006/relationships/image" Target="../media/image20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png"/><Relationship Id="rId3" Type="http://schemas.openxmlformats.org/officeDocument/2006/relationships/image" Target="../media/image24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5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Relationship Id="rId3" Type="http://schemas.openxmlformats.org/officeDocument/2006/relationships/image" Target="../media/image27.png"/><Relationship Id="rId4" Type="http://schemas.openxmlformats.org/officeDocument/2006/relationships/image" Target="../media/image28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9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0.png"/><Relationship Id="rId3" Type="http://schemas.openxmlformats.org/officeDocument/2006/relationships/image" Target="../media/image31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2.png"/><Relationship Id="rId3" Type="http://schemas.openxmlformats.org/officeDocument/2006/relationships/image" Target="../media/image33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png"/><Relationship Id="rId3" Type="http://schemas.openxmlformats.org/officeDocument/2006/relationships/image" Target="../media/image36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7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png"/><Relationship Id="rId3" Type="http://schemas.openxmlformats.org/officeDocument/2006/relationships/image" Target="../media/image39.png"/><Relationship Id="rId4" Type="http://schemas.openxmlformats.org/officeDocument/2006/relationships/image" Target="../media/image40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1.png"/><Relationship Id="rId3" Type="http://schemas.openxmlformats.org/officeDocument/2006/relationships/image" Target="../media/image42.png"/><Relationship Id="rId4" Type="http://schemas.openxmlformats.org/officeDocument/2006/relationships/image" Target="../media/image43.png"/><Relationship Id="rId5" Type="http://schemas.openxmlformats.org/officeDocument/2006/relationships/image" Target="../media/image44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5.png"/><Relationship Id="rId3" Type="http://schemas.openxmlformats.org/officeDocument/2006/relationships/image" Target="../media/image46.png"/><Relationship Id="rId4" Type="http://schemas.openxmlformats.org/officeDocument/2006/relationships/image" Target="../media/image47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8.png"/><Relationship Id="rId3" Type="http://schemas.openxmlformats.org/officeDocument/2006/relationships/image" Target="../media/image49.png"/><Relationship Id="rId4" Type="http://schemas.openxmlformats.org/officeDocument/2006/relationships/image" Target="../media/image50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1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2.png"/><Relationship Id="rId3" Type="http://schemas.openxmlformats.org/officeDocument/2006/relationships/image" Target="../media/image53.png"/><Relationship Id="rId4" Type="http://schemas.openxmlformats.org/officeDocument/2006/relationships/image" Target="../media/image54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5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6.jp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7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8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9.png"/><Relationship Id="rId3" Type="http://schemas.openxmlformats.org/officeDocument/2006/relationships/image" Target="../media/image60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1.pn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2.pn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3.pn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4.pn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5.png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6.png"/><Relationship Id="rId3" Type="http://schemas.openxmlformats.org/officeDocument/2006/relationships/image" Target="../media/image67.png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8.png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9.png"/></Relationships>
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0.png"/></Relationships>

</file>

<file path=ppt/slides/_rels/slide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1.png"/></Relationships>

</file>

<file path=ppt/slides/_rels/slide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2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83540" y="444500"/>
            <a:ext cx="462343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CHAPTER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1: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PROPERTIES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FLUIDS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983229" y="914400"/>
            <a:ext cx="2440940" cy="394970"/>
          </a:xfrm>
          <a:custGeom>
            <a:avLst/>
            <a:gdLst/>
            <a:ahLst/>
            <a:cxnLst/>
            <a:rect l="l" t="t" r="r" b="b"/>
            <a:pathLst>
              <a:path w="2440940" h="394969">
                <a:moveTo>
                  <a:pt x="2440940" y="0"/>
                </a:moveTo>
                <a:lnTo>
                  <a:pt x="0" y="0"/>
                </a:lnTo>
                <a:lnTo>
                  <a:pt x="0" y="394970"/>
                </a:lnTo>
                <a:lnTo>
                  <a:pt x="1220470" y="394970"/>
                </a:lnTo>
                <a:lnTo>
                  <a:pt x="2440940" y="394970"/>
                </a:lnTo>
                <a:lnTo>
                  <a:pt x="24409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2983229" y="914400"/>
            <a:ext cx="2440940" cy="394970"/>
          </a:xfrm>
          <a:prstGeom prst="rect">
            <a:avLst/>
          </a:prstGeom>
          <a:ln w="25518">
            <a:solidFill>
              <a:srgbClr val="000000"/>
            </a:solidFill>
          </a:ln>
        </p:spPr>
        <p:txBody>
          <a:bodyPr wrap="square" lIns="0" tIns="45720" rIns="0" bIns="0" rtlCol="0" vert="horz">
            <a:spAutoFit/>
          </a:bodyPr>
          <a:lstStyle/>
          <a:p>
            <a:pPr marL="89535">
              <a:lnSpc>
                <a:spcPct val="100000"/>
              </a:lnSpc>
              <a:spcBef>
                <a:spcPts val="360"/>
              </a:spcBef>
            </a:pPr>
            <a:r>
              <a:rPr dirty="0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SPECIFIC WEIGHT</a:t>
            </a:r>
            <a:endParaRPr sz="2000">
              <a:latin typeface="Microsoft Sans Serif"/>
              <a:cs typeface="Microsoft Sans Serif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457200" y="1593850"/>
            <a:ext cx="2800350" cy="538480"/>
            <a:chOff x="457200" y="1593850"/>
            <a:chExt cx="2800350" cy="538480"/>
          </a:xfrm>
        </p:grpSpPr>
        <p:sp>
          <p:nvSpPr>
            <p:cNvPr id="6" name="object 6"/>
            <p:cNvSpPr/>
            <p:nvPr/>
          </p:nvSpPr>
          <p:spPr>
            <a:xfrm>
              <a:off x="807720" y="1593850"/>
              <a:ext cx="2099310" cy="394970"/>
            </a:xfrm>
            <a:custGeom>
              <a:avLst/>
              <a:gdLst/>
              <a:ahLst/>
              <a:cxnLst/>
              <a:rect l="l" t="t" r="r" b="b"/>
              <a:pathLst>
                <a:path w="2099310" h="394969">
                  <a:moveTo>
                    <a:pt x="2099310" y="0"/>
                  </a:moveTo>
                  <a:lnTo>
                    <a:pt x="0" y="0"/>
                  </a:lnTo>
                  <a:lnTo>
                    <a:pt x="0" y="394970"/>
                  </a:lnTo>
                  <a:lnTo>
                    <a:pt x="1050290" y="394970"/>
                  </a:lnTo>
                  <a:lnTo>
                    <a:pt x="2099310" y="394970"/>
                  </a:lnTo>
                  <a:lnTo>
                    <a:pt x="209931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7200" y="1595120"/>
              <a:ext cx="2800350" cy="537209"/>
            </a:xfrm>
            <a:prstGeom prst="rect">
              <a:avLst/>
            </a:prstGeom>
          </p:spPr>
        </p:pic>
      </p:grp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371089" y="2363470"/>
            <a:ext cx="755650" cy="614679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664209" y="1625600"/>
            <a:ext cx="3330575" cy="2255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33679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weight=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3200">
              <a:latin typeface="Microsoft Sans Serif"/>
              <a:cs typeface="Microsoft Sans Serif"/>
            </a:endParaRPr>
          </a:p>
          <a:p>
            <a:pPr marL="1920239">
              <a:lnSpc>
                <a:spcPct val="100000"/>
              </a:lnSpc>
            </a:pPr>
            <a:r>
              <a:rPr dirty="0" sz="2000" spc="25">
                <a:latin typeface="Tahoma"/>
                <a:cs typeface="Tahoma"/>
              </a:rPr>
              <a:t>ϒ</a:t>
            </a:r>
            <a:r>
              <a:rPr dirty="0" sz="2000" spc="25">
                <a:latin typeface="Microsoft Sans Serif"/>
                <a:cs typeface="Microsoft Sans Serif"/>
              </a:rPr>
              <a:t>=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2300">
              <a:latin typeface="Microsoft Sans Serif"/>
              <a:cs typeface="Microsoft Sans Serif"/>
            </a:endParaRPr>
          </a:p>
          <a:p>
            <a:pPr algn="ctr">
              <a:lnSpc>
                <a:spcPct val="100000"/>
              </a:lnSpc>
              <a:spcBef>
                <a:spcPts val="1700"/>
              </a:spcBef>
            </a:pP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water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at 20</a:t>
            </a:r>
            <a:endParaRPr sz="2000">
              <a:latin typeface="Microsoft Sans Serif"/>
              <a:cs typeface="Microsoft Sans Serif"/>
            </a:endParaRPr>
          </a:p>
          <a:p>
            <a:pPr algn="ctr" marL="3810">
              <a:lnSpc>
                <a:spcPct val="100000"/>
              </a:lnSpc>
            </a:pPr>
            <a:r>
              <a:rPr dirty="0" sz="2000" spc="5">
                <a:latin typeface="Tahoma"/>
                <a:cs typeface="Tahoma"/>
              </a:rPr>
              <a:t>ϒ</a:t>
            </a:r>
            <a:r>
              <a:rPr dirty="0" sz="2000" spc="5">
                <a:latin typeface="Microsoft Sans Serif"/>
                <a:cs typeface="Microsoft Sans Serif"/>
              </a:rPr>
              <a:t>=9.79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kN/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7200" y="3215639"/>
            <a:ext cx="3749040" cy="731520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664209" y="4756150"/>
            <a:ext cx="3188335" cy="635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water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at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4</a:t>
            </a:r>
            <a:endParaRPr sz="2000">
              <a:latin typeface="Microsoft Sans Serif"/>
              <a:cs typeface="Microsoft Sans Serif"/>
            </a:endParaRPr>
          </a:p>
          <a:p>
            <a:pPr algn="ctr" marL="2540">
              <a:lnSpc>
                <a:spcPct val="100000"/>
              </a:lnSpc>
            </a:pPr>
            <a:r>
              <a:rPr dirty="0" sz="2000" spc="5">
                <a:latin typeface="Tahoma"/>
                <a:cs typeface="Tahoma"/>
              </a:rPr>
              <a:t>ϒ</a:t>
            </a:r>
            <a:r>
              <a:rPr dirty="0" sz="2000" spc="5">
                <a:latin typeface="Microsoft Sans Serif"/>
                <a:cs typeface="Microsoft Sans Serif"/>
              </a:rPr>
              <a:t>=9.81kN/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57200" y="4725670"/>
            <a:ext cx="3606800" cy="73152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4800" y="381000"/>
            <a:ext cx="2584450" cy="502920"/>
            <a:chOff x="304800" y="381000"/>
            <a:chExt cx="2584450" cy="502920"/>
          </a:xfrm>
        </p:grpSpPr>
        <p:sp>
          <p:nvSpPr>
            <p:cNvPr id="3" name="object 3"/>
            <p:cNvSpPr/>
            <p:nvPr/>
          </p:nvSpPr>
          <p:spPr>
            <a:xfrm>
              <a:off x="652779" y="381000"/>
              <a:ext cx="1888489" cy="394970"/>
            </a:xfrm>
            <a:custGeom>
              <a:avLst/>
              <a:gdLst/>
              <a:ahLst/>
              <a:cxnLst/>
              <a:rect l="l" t="t" r="r" b="b"/>
              <a:pathLst>
                <a:path w="1888489" h="394970">
                  <a:moveTo>
                    <a:pt x="1888489" y="0"/>
                  </a:moveTo>
                  <a:lnTo>
                    <a:pt x="0" y="0"/>
                  </a:lnTo>
                  <a:lnTo>
                    <a:pt x="0" y="394970"/>
                  </a:lnTo>
                  <a:lnTo>
                    <a:pt x="944880" y="394970"/>
                  </a:lnTo>
                  <a:lnTo>
                    <a:pt x="1888489" y="394970"/>
                  </a:lnTo>
                  <a:lnTo>
                    <a:pt x="1888489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4800" y="382270"/>
              <a:ext cx="2584450" cy="501650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167889" y="1066800"/>
            <a:ext cx="650239" cy="52705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04800" y="1783079"/>
            <a:ext cx="3810000" cy="50165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04800" y="2515870"/>
            <a:ext cx="2670810" cy="1936749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238250" y="4648200"/>
            <a:ext cx="802639" cy="563880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382270" y="412750"/>
            <a:ext cx="2364740" cy="55130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6068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Mass</a:t>
            </a:r>
            <a:r>
              <a:rPr dirty="0" sz="2000" spc="-4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density=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2650">
              <a:latin typeface="Microsoft Sans Serif"/>
              <a:cs typeface="Microsoft Sans Serif"/>
            </a:endParaRPr>
          </a:p>
          <a:p>
            <a:pPr algn="r" marR="10033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ρ=</a:t>
            </a:r>
            <a:endParaRPr sz="2000">
              <a:latin typeface="Microsoft Sans Serif"/>
              <a:cs typeface="Microsoft Sans Serif"/>
            </a:endParaRPr>
          </a:p>
          <a:p>
            <a:pPr marL="160655" marR="607695" indent="-148590">
              <a:lnSpc>
                <a:spcPts val="5770"/>
              </a:lnSpc>
              <a:spcBef>
                <a:spcPts val="615"/>
              </a:spcBef>
            </a:pPr>
            <a:r>
              <a:rPr dirty="0" sz="2000" spc="-5">
                <a:latin typeface="Microsoft Sans Serif"/>
                <a:cs typeface="Microsoft Sans Serif"/>
              </a:rPr>
              <a:t>ρ=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kg/ </a:t>
            </a:r>
            <a:r>
              <a:rPr dirty="0" sz="2000" spc="-5">
                <a:latin typeface="Microsoft Sans Serif"/>
                <a:cs typeface="Microsoft Sans Serif"/>
              </a:rPr>
              <a:t>or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slugs/ </a:t>
            </a:r>
            <a:r>
              <a:rPr dirty="0" sz="2000" spc="-5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For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water:</a:t>
            </a:r>
            <a:endParaRPr sz="2000">
              <a:latin typeface="Microsoft Sans Serif"/>
              <a:cs typeface="Microsoft Sans Serif"/>
            </a:endParaRPr>
          </a:p>
          <a:p>
            <a:pPr marL="160655">
              <a:lnSpc>
                <a:spcPct val="100000"/>
              </a:lnSpc>
              <a:spcBef>
                <a:spcPts val="1645"/>
              </a:spcBef>
            </a:pPr>
            <a:r>
              <a:rPr dirty="0" sz="2000" spc="-5">
                <a:latin typeface="Microsoft Sans Serif"/>
                <a:cs typeface="Microsoft Sans Serif"/>
              </a:rPr>
              <a:t>ρ=</a:t>
            </a:r>
            <a:r>
              <a:rPr dirty="0" sz="2000">
                <a:latin typeface="Microsoft Sans Serif"/>
                <a:cs typeface="Microsoft Sans Serif"/>
              </a:rPr>
              <a:t> 1000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kg/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160655">
              <a:lnSpc>
                <a:spcPct val="100000"/>
              </a:lnSpc>
              <a:tabLst>
                <a:tab pos="108966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ρ=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988	kg/</a:t>
            </a:r>
            <a:r>
              <a:rPr dirty="0" sz="2000" spc="-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at</a:t>
            </a:r>
            <a:r>
              <a:rPr dirty="0" sz="2000" spc="-20">
                <a:latin typeface="Microsoft Sans Serif"/>
                <a:cs typeface="Microsoft Sans Serif"/>
              </a:rPr>
              <a:t> </a:t>
            </a:r>
            <a:r>
              <a:rPr dirty="0" sz="2000" spc="55">
                <a:latin typeface="Microsoft Sans Serif"/>
                <a:cs typeface="Microsoft Sans Serif"/>
              </a:rPr>
              <a:t>20</a:t>
            </a:r>
            <a:r>
              <a:rPr dirty="0" sz="2000" spc="55">
                <a:latin typeface="Tahoma"/>
                <a:cs typeface="Tahoma"/>
              </a:rPr>
              <a:t>℃</a:t>
            </a:r>
            <a:endParaRPr sz="2000">
              <a:latin typeface="Tahoma"/>
              <a:cs typeface="Tahoma"/>
            </a:endParaRPr>
          </a:p>
          <a:p>
            <a:pPr algn="ctr" marL="1041400" marR="955040" indent="-1270">
              <a:lnSpc>
                <a:spcPct val="300000"/>
              </a:lnSpc>
            </a:pPr>
            <a:r>
              <a:rPr dirty="0" sz="2000" spc="-10">
                <a:latin typeface="Microsoft Sans Serif"/>
                <a:cs typeface="Microsoft Sans Serif"/>
              </a:rPr>
              <a:t>m</a:t>
            </a:r>
            <a:r>
              <a:rPr dirty="0" sz="2000">
                <a:latin typeface="Microsoft Sans Serif"/>
                <a:cs typeface="Microsoft Sans Serif"/>
              </a:rPr>
              <a:t>=  m=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49350" y="5563870"/>
            <a:ext cx="980439" cy="5334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4800" y="1600200"/>
            <a:ext cx="3425190" cy="561340"/>
            <a:chOff x="304800" y="1600200"/>
            <a:chExt cx="3425190" cy="561340"/>
          </a:xfrm>
        </p:grpSpPr>
        <p:sp>
          <p:nvSpPr>
            <p:cNvPr id="3" name="object 3"/>
            <p:cNvSpPr/>
            <p:nvPr/>
          </p:nvSpPr>
          <p:spPr>
            <a:xfrm>
              <a:off x="925830" y="1600200"/>
              <a:ext cx="2184400" cy="394970"/>
            </a:xfrm>
            <a:custGeom>
              <a:avLst/>
              <a:gdLst/>
              <a:ahLst/>
              <a:cxnLst/>
              <a:rect l="l" t="t" r="r" b="b"/>
              <a:pathLst>
                <a:path w="2184400" h="394969">
                  <a:moveTo>
                    <a:pt x="2184400" y="0"/>
                  </a:moveTo>
                  <a:lnTo>
                    <a:pt x="0" y="0"/>
                  </a:lnTo>
                  <a:lnTo>
                    <a:pt x="0" y="394970"/>
                  </a:lnTo>
                  <a:lnTo>
                    <a:pt x="1092200" y="394970"/>
                  </a:lnTo>
                  <a:lnTo>
                    <a:pt x="2184400" y="394970"/>
                  </a:lnTo>
                  <a:lnTo>
                    <a:pt x="218440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4800" y="1600200"/>
              <a:ext cx="3425190" cy="561339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1150" y="2363470"/>
            <a:ext cx="2312670" cy="563879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53390" y="1633220"/>
            <a:ext cx="3701415" cy="18529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6261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-4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volume=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315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volume=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3150">
              <a:latin typeface="Microsoft Sans Serif"/>
              <a:cs typeface="Microsoft Sans Serif"/>
            </a:endParaRPr>
          </a:p>
          <a:p>
            <a:pPr marL="317500">
              <a:lnSpc>
                <a:spcPct val="100000"/>
              </a:lnSpc>
              <a:spcBef>
                <a:spcPts val="5"/>
              </a:spcBef>
            </a:pP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volume=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/kg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or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/slugs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1150" y="3125470"/>
            <a:ext cx="4295140" cy="39750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8790" y="452120"/>
            <a:ext cx="6068695" cy="31877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905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Problem:</a:t>
            </a:r>
            <a:r>
              <a:rPr dirty="0" sz="2000" spc="-6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1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22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tabLst>
                <a:tab pos="716280" algn="l"/>
                <a:tab pos="3496945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If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5.6	of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oil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weights</a:t>
            </a:r>
            <a:r>
              <a:rPr dirty="0" sz="2000" spc="3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46,800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N,	</a:t>
            </a:r>
            <a:r>
              <a:rPr dirty="0" sz="2000" spc="-5">
                <a:latin typeface="Microsoft Sans Serif"/>
                <a:cs typeface="Microsoft Sans Serif"/>
              </a:rPr>
              <a:t>calculate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following: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469900" indent="-457200">
              <a:lnSpc>
                <a:spcPct val="100000"/>
              </a:lnSpc>
              <a:buAutoNum type="arabicParenR"/>
              <a:tabLst>
                <a:tab pos="469265" algn="l"/>
                <a:tab pos="4699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Unit</a:t>
            </a:r>
            <a:r>
              <a:rPr dirty="0" sz="2000" spc="-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469900" indent="-457200">
              <a:lnSpc>
                <a:spcPct val="100000"/>
              </a:lnSpc>
              <a:buAutoNum type="arabicParenR"/>
              <a:tabLst>
                <a:tab pos="469265" algn="l"/>
                <a:tab pos="4699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Density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469900" indent="-457200">
              <a:lnSpc>
                <a:spcPct val="100000"/>
              </a:lnSpc>
              <a:buAutoNum type="arabicParenR"/>
              <a:tabLst>
                <a:tab pos="469265" algn="l"/>
                <a:tab pos="4699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gravity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1320" y="1449069"/>
            <a:ext cx="7598409" cy="224536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52450" y="718820"/>
            <a:ext cx="1810385" cy="14528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905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Solution: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640"/>
              </a:spcBef>
              <a:tabLst>
                <a:tab pos="469265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1)	Unit</a:t>
            </a:r>
            <a:r>
              <a:rPr dirty="0" sz="2000" spc="-5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weight: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15">
                <a:latin typeface="Tahoma"/>
                <a:cs typeface="Tahoma"/>
              </a:rPr>
              <a:t>ϒ</a:t>
            </a:r>
            <a:r>
              <a:rPr dirty="0" sz="2000" spc="15">
                <a:latin typeface="Microsoft Sans Serif"/>
                <a:cs typeface="Microsoft Sans Serif"/>
              </a:rPr>
              <a:t>w=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52450" y="2451100"/>
            <a:ext cx="185102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15">
                <a:latin typeface="Tahoma"/>
                <a:cs typeface="Tahoma"/>
              </a:rPr>
              <a:t>ϒ</a:t>
            </a:r>
            <a:r>
              <a:rPr dirty="0" sz="2000" spc="15">
                <a:latin typeface="Microsoft Sans Serif"/>
                <a:cs typeface="Microsoft Sans Serif"/>
              </a:rPr>
              <a:t>w=</a:t>
            </a:r>
            <a:r>
              <a:rPr dirty="0" sz="2000" spc="-5">
                <a:latin typeface="Microsoft Sans Serif"/>
                <a:cs typeface="Microsoft Sans Serif"/>
              </a:rPr>
              <a:t> 8357.14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N/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4980" y="1198880"/>
            <a:ext cx="2741930" cy="176022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961379" y="1117600"/>
            <a:ext cx="124269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2)</a:t>
            </a:r>
            <a:r>
              <a:rPr dirty="0" sz="2000" spc="-3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Density: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891529" y="1728470"/>
            <a:ext cx="1023619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Density=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891529" y="2338070"/>
            <a:ext cx="192913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Density= </a:t>
            </a:r>
            <a:r>
              <a:rPr dirty="0" sz="2000">
                <a:latin typeface="Microsoft Sans Serif"/>
                <a:cs typeface="Microsoft Sans Serif"/>
              </a:rPr>
              <a:t>852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kg/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38800" y="1085850"/>
            <a:ext cx="2438400" cy="1764029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3268979" y="3690620"/>
            <a:ext cx="2103755" cy="15494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3)</a:t>
            </a:r>
            <a:r>
              <a:rPr dirty="0" sz="2000" spc="-5">
                <a:latin typeface="Microsoft Sans Serif"/>
                <a:cs typeface="Microsoft Sans Serif"/>
              </a:rPr>
              <a:t> Specific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gravity: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Sp.</a:t>
            </a:r>
            <a:r>
              <a:rPr dirty="0" sz="2000" spc="-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Gravity=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Sp.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Gravity=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0.85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83889" y="3657600"/>
            <a:ext cx="2275840" cy="176403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8469" y="490220"/>
            <a:ext cx="7246620" cy="3302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9050">
              <a:lnSpc>
                <a:spcPct val="100000"/>
              </a:lnSpc>
              <a:spcBef>
                <a:spcPts val="100"/>
              </a:spcBef>
              <a:tabLst>
                <a:tab pos="1175385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Problem:	</a:t>
            </a:r>
            <a:r>
              <a:rPr dirty="0" sz="2000">
                <a:latin typeface="Microsoft Sans Serif"/>
                <a:cs typeface="Microsoft Sans Serif"/>
              </a:rPr>
              <a:t>2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22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700"/>
              </a:spcBef>
            </a:pP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tetrachloride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having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mass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1200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kg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is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0.952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.Compute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following: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469900" indent="-457200">
              <a:lnSpc>
                <a:spcPct val="100000"/>
              </a:lnSpc>
              <a:buAutoNum type="arabicParenR"/>
              <a:tabLst>
                <a:tab pos="469265" algn="l"/>
                <a:tab pos="469900" algn="l"/>
              </a:tabLst>
            </a:pPr>
            <a:r>
              <a:rPr dirty="0" sz="2000">
                <a:latin typeface="Microsoft Sans Serif"/>
                <a:cs typeface="Microsoft Sans Serif"/>
              </a:rPr>
              <a:t>Mass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density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469900" indent="-457200">
              <a:lnSpc>
                <a:spcPct val="100000"/>
              </a:lnSpc>
              <a:buAutoNum type="arabicParenR"/>
              <a:tabLst>
                <a:tab pos="469265" algn="l"/>
                <a:tab pos="469900" algn="l"/>
              </a:tabLst>
            </a:pPr>
            <a:r>
              <a:rPr dirty="0" sz="2000" spc="-10">
                <a:latin typeface="Microsoft Sans Serif"/>
                <a:cs typeface="Microsoft Sans Serif"/>
              </a:rPr>
              <a:t>Specific</a:t>
            </a:r>
            <a:r>
              <a:rPr dirty="0" sz="2000" spc="-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469900" indent="-457200">
              <a:lnSpc>
                <a:spcPct val="100000"/>
              </a:lnSpc>
              <a:spcBef>
                <a:spcPts val="5"/>
              </a:spcBef>
              <a:buAutoNum type="arabicParenR"/>
              <a:tabLst>
                <a:tab pos="469265" algn="l"/>
                <a:tab pos="469900" algn="l"/>
              </a:tabLst>
            </a:pPr>
            <a:r>
              <a:rPr dirty="0" sz="2000" spc="-10">
                <a:latin typeface="Microsoft Sans Serif"/>
                <a:cs typeface="Microsoft Sans Serif"/>
              </a:rPr>
              <a:t>Specific</a:t>
            </a:r>
            <a:r>
              <a:rPr dirty="0" sz="2000" spc="-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gravity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1000" y="1295400"/>
            <a:ext cx="8382000" cy="25527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6559" y="490220"/>
            <a:ext cx="2362200" cy="1701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Solution: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3150">
              <a:latin typeface="Microsoft Sans Serif"/>
              <a:cs typeface="Microsoft Sans Serif"/>
            </a:endParaRPr>
          </a:p>
          <a:p>
            <a:pPr marL="41910">
              <a:lnSpc>
                <a:spcPct val="100000"/>
              </a:lnSpc>
              <a:spcBef>
                <a:spcPts val="5"/>
              </a:spcBef>
            </a:pPr>
            <a:r>
              <a:rPr dirty="0" sz="2000" spc="-10">
                <a:latin typeface="Microsoft Sans Serif"/>
                <a:cs typeface="Microsoft Sans Serif"/>
              </a:rPr>
              <a:t>Weight=</a:t>
            </a:r>
            <a:r>
              <a:rPr dirty="0" sz="2000" spc="-5">
                <a:latin typeface="Microsoft Sans Serif"/>
                <a:cs typeface="Microsoft Sans Serif"/>
              </a:rPr>
              <a:t> 1200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(9.81)</a:t>
            </a:r>
            <a:endParaRPr sz="2000">
              <a:latin typeface="Microsoft Sans Serif"/>
              <a:cs typeface="Microsoft Sans Serif"/>
            </a:endParaRPr>
          </a:p>
          <a:p>
            <a:pPr marL="41910">
              <a:lnSpc>
                <a:spcPct val="100000"/>
              </a:lnSpc>
            </a:pPr>
            <a:r>
              <a:rPr dirty="0" sz="2000" spc="-10">
                <a:latin typeface="Microsoft Sans Serif"/>
                <a:cs typeface="Microsoft Sans Serif"/>
              </a:rPr>
              <a:t>Weight=</a:t>
            </a:r>
            <a:r>
              <a:rPr dirty="0" sz="2000" spc="-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11772</a:t>
            </a:r>
            <a:r>
              <a:rPr dirty="0" sz="2000" spc="-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N</a:t>
            </a:r>
            <a:endParaRPr sz="2000">
              <a:latin typeface="Microsoft Sans Serif"/>
              <a:cs typeface="Microsoft Sans Serif"/>
            </a:endParaRPr>
          </a:p>
          <a:p>
            <a:pPr marL="41910">
              <a:lnSpc>
                <a:spcPct val="100000"/>
              </a:lnSpc>
            </a:pPr>
            <a:r>
              <a:rPr dirty="0" sz="2000" spc="-10">
                <a:latin typeface="Microsoft Sans Serif"/>
                <a:cs typeface="Microsoft Sans Serif"/>
              </a:rPr>
              <a:t>Weight=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11.77</a:t>
            </a:r>
            <a:r>
              <a:rPr dirty="0" sz="2000">
                <a:latin typeface="Microsoft Sans Serif"/>
                <a:cs typeface="Microsoft Sans Serif"/>
              </a:rPr>
              <a:t> kN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29259" y="2927350"/>
            <a:ext cx="203898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265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1)	</a:t>
            </a:r>
            <a:r>
              <a:rPr dirty="0" sz="2000">
                <a:latin typeface="Microsoft Sans Serif"/>
                <a:cs typeface="Microsoft Sans Serif"/>
              </a:rPr>
              <a:t>Mass</a:t>
            </a:r>
            <a:r>
              <a:rPr dirty="0" sz="2000" spc="-4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density: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9480" y="3538220"/>
            <a:ext cx="31877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ρ</a:t>
            </a:r>
            <a:r>
              <a:rPr dirty="0" sz="2000" spc="-5">
                <a:latin typeface="Microsoft Sans Serif"/>
                <a:cs typeface="Microsoft Sans Serif"/>
              </a:rPr>
              <a:t>=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9480" y="4147820"/>
            <a:ext cx="31877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ρ</a:t>
            </a:r>
            <a:r>
              <a:rPr dirty="0" sz="2000" spc="-5">
                <a:latin typeface="Microsoft Sans Serif"/>
                <a:cs typeface="Microsoft Sans Serif"/>
              </a:rPr>
              <a:t>=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29259" y="4757420"/>
            <a:ext cx="164655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>
                <a:latin typeface="Microsoft Sans Serif"/>
                <a:cs typeface="Microsoft Sans Serif"/>
              </a:rPr>
              <a:t>ρ= </a:t>
            </a:r>
            <a:r>
              <a:rPr dirty="0" sz="2000" spc="-5">
                <a:latin typeface="Microsoft Sans Serif"/>
                <a:cs typeface="Microsoft Sans Serif"/>
              </a:rPr>
              <a:t>1,260.5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kg/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2740" y="2895600"/>
            <a:ext cx="2231390" cy="2552700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5648959" y="2927350"/>
            <a:ext cx="208915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2)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Specific weight: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648959" y="3538220"/>
            <a:ext cx="35179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45">
                <a:latin typeface="Tahoma"/>
                <a:cs typeface="Tahoma"/>
              </a:rPr>
              <a:t>ϒ</a:t>
            </a:r>
            <a:r>
              <a:rPr dirty="0" sz="2000" spc="45">
                <a:latin typeface="Microsoft Sans Serif"/>
                <a:cs typeface="Microsoft Sans Serif"/>
              </a:rPr>
              <a:t>=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648959" y="4147820"/>
            <a:ext cx="151193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20">
                <a:latin typeface="Tahoma"/>
                <a:cs typeface="Tahoma"/>
              </a:rPr>
              <a:t>ϒ</a:t>
            </a:r>
            <a:r>
              <a:rPr dirty="0" sz="2000" spc="20">
                <a:latin typeface="Microsoft Sans Serif"/>
                <a:cs typeface="Microsoft Sans Serif"/>
              </a:rPr>
              <a:t>=</a:t>
            </a:r>
            <a:r>
              <a:rPr dirty="0" sz="2000" spc="-5">
                <a:latin typeface="Microsoft Sans Serif"/>
                <a:cs typeface="Microsoft Sans Serif"/>
              </a:rPr>
              <a:t> 12.36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kN/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562600" y="2896870"/>
            <a:ext cx="2264409" cy="175767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75129" y="1784350"/>
            <a:ext cx="2450465" cy="15506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3)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gravity=</a:t>
            </a:r>
            <a:endParaRPr sz="2000">
              <a:latin typeface="Microsoft Sans Serif"/>
              <a:cs typeface="Microsoft Sans Serif"/>
            </a:endParaRPr>
          </a:p>
          <a:p>
            <a:pPr marL="12700" marR="5080">
              <a:lnSpc>
                <a:spcPct val="200000"/>
              </a:lnSpc>
              <a:spcBef>
                <a:spcPts val="10"/>
              </a:spcBef>
            </a:pP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gravity= 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Specific gravity=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1.26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6440" y="1752600"/>
            <a:ext cx="4351020" cy="19367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85140" y="440690"/>
            <a:ext cx="1255395" cy="3302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5"/>
              <a:t>Problem</a:t>
            </a:r>
            <a:r>
              <a:rPr dirty="0" spc="-55"/>
              <a:t> </a:t>
            </a:r>
            <a:r>
              <a:rPr dirty="0"/>
              <a:t>3: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2440" y="1327150"/>
            <a:ext cx="7305040" cy="24650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310005" algn="l"/>
              </a:tabLst>
            </a:pPr>
            <a:r>
              <a:rPr dirty="0" sz="2000">
                <a:latin typeface="Microsoft Sans Serif"/>
                <a:cs typeface="Microsoft Sans Serif"/>
              </a:rPr>
              <a:t>Carbon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letrachloride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with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mass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500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kg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is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placed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container </a:t>
            </a:r>
            <a:r>
              <a:rPr dirty="0" sz="2000" spc="-5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with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0.325	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469900" indent="-457200">
              <a:lnSpc>
                <a:spcPct val="100000"/>
              </a:lnSpc>
              <a:buAutoNum type="arabicParenR"/>
              <a:tabLst>
                <a:tab pos="469265" algn="l"/>
                <a:tab pos="4699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Calculate </a:t>
            </a:r>
            <a:r>
              <a:rPr dirty="0" sz="2000" spc="-10">
                <a:latin typeface="Microsoft Sans Serif"/>
                <a:cs typeface="Microsoft Sans Serif"/>
              </a:rPr>
              <a:t>its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density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469900" indent="-457200">
              <a:lnSpc>
                <a:spcPct val="100000"/>
              </a:lnSpc>
              <a:buAutoNum type="arabicParenR"/>
              <a:tabLst>
                <a:tab pos="469265" algn="l"/>
                <a:tab pos="4699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Calculate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its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469900" indent="-457200">
              <a:lnSpc>
                <a:spcPct val="100000"/>
              </a:lnSpc>
              <a:spcBef>
                <a:spcPts val="5"/>
              </a:spcBef>
              <a:buAutoNum type="arabicParenR"/>
              <a:tabLst>
                <a:tab pos="469265" algn="l"/>
                <a:tab pos="4699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Determine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also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its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4970" y="1295400"/>
            <a:ext cx="7755889" cy="25527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88620" y="412750"/>
            <a:ext cx="101346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S</a:t>
            </a:r>
            <a:r>
              <a:rPr dirty="0" sz="2000" spc="5">
                <a:latin typeface="Microsoft Sans Serif"/>
                <a:cs typeface="Microsoft Sans Serif"/>
              </a:rPr>
              <a:t>o</a:t>
            </a:r>
            <a:r>
              <a:rPr dirty="0" sz="2000" spc="-20">
                <a:latin typeface="Microsoft Sans Serif"/>
                <a:cs typeface="Microsoft Sans Serif"/>
              </a:rPr>
              <a:t>l</a:t>
            </a:r>
            <a:r>
              <a:rPr dirty="0" sz="2000" spc="5">
                <a:latin typeface="Microsoft Sans Serif"/>
                <a:cs typeface="Microsoft Sans Serif"/>
              </a:rPr>
              <a:t>u</a:t>
            </a:r>
            <a:r>
              <a:rPr dirty="0" sz="2000" spc="-10">
                <a:latin typeface="Microsoft Sans Serif"/>
                <a:cs typeface="Microsoft Sans Serif"/>
              </a:rPr>
              <a:t>t</a:t>
            </a:r>
            <a:r>
              <a:rPr dirty="0" sz="2000" spc="-20">
                <a:latin typeface="Microsoft Sans Serif"/>
                <a:cs typeface="Microsoft Sans Serif"/>
              </a:rPr>
              <a:t>i</a:t>
            </a:r>
            <a:r>
              <a:rPr dirty="0" sz="2000" spc="5">
                <a:latin typeface="Microsoft Sans Serif"/>
                <a:cs typeface="Microsoft Sans Serif"/>
              </a:rPr>
              <a:t>o</a:t>
            </a:r>
            <a:r>
              <a:rPr dirty="0" sz="2000" spc="-5">
                <a:latin typeface="Microsoft Sans Serif"/>
                <a:cs typeface="Microsoft Sans Serif"/>
              </a:rPr>
              <a:t>n</a:t>
            </a:r>
            <a:r>
              <a:rPr dirty="0" sz="2000">
                <a:latin typeface="Microsoft Sans Serif"/>
                <a:cs typeface="Microsoft Sans Serif"/>
              </a:rPr>
              <a:t>: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72769" y="1252220"/>
            <a:ext cx="1402080" cy="939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265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1)	Density: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Density=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2769" y="2471420"/>
            <a:ext cx="213995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Density=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15.38 </a:t>
            </a:r>
            <a:r>
              <a:rPr dirty="0" sz="2000">
                <a:latin typeface="Microsoft Sans Serif"/>
                <a:cs typeface="Microsoft Sans Serif"/>
              </a:rPr>
              <a:t>kg/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8770" y="1219200"/>
            <a:ext cx="2650490" cy="1764029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889500" y="1252220"/>
            <a:ext cx="208915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2)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Specific weight: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889500" y="1861820"/>
            <a:ext cx="3312160" cy="939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weight=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15.38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(9.81) </a:t>
            </a:r>
            <a:r>
              <a:rPr dirty="0" sz="2000" spc="-5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weight=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15088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N/ 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weight=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15.1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kN/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00600" y="1220469"/>
            <a:ext cx="3495040" cy="1629409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3056889" y="3995420"/>
            <a:ext cx="2647315" cy="939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3)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weight=</a:t>
            </a:r>
            <a:r>
              <a:rPr dirty="0" sz="2000">
                <a:latin typeface="Microsoft Sans Serif"/>
                <a:cs typeface="Microsoft Sans Serif"/>
              </a:rPr>
              <a:t> 15.1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(0.325)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293370">
              <a:lnSpc>
                <a:spcPct val="100000"/>
              </a:lnSpc>
            </a:pPr>
            <a:r>
              <a:rPr dirty="0" sz="2000" spc="-10">
                <a:latin typeface="Microsoft Sans Serif"/>
                <a:cs typeface="Microsoft Sans Serif"/>
              </a:rPr>
              <a:t>Weight=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4.9 </a:t>
            </a:r>
            <a:r>
              <a:rPr dirty="0" sz="2000">
                <a:latin typeface="Microsoft Sans Serif"/>
                <a:cs typeface="Microsoft Sans Serif"/>
              </a:rPr>
              <a:t>kN</a:t>
            </a:r>
            <a:endParaRPr sz="2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87350" y="490220"/>
            <a:ext cx="4959985" cy="2844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Problem</a:t>
            </a:r>
            <a:r>
              <a:rPr dirty="0" sz="2000" spc="-5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4: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2650">
              <a:latin typeface="Microsoft Sans Serif"/>
              <a:cs typeface="Microsoft Sans Serif"/>
            </a:endParaRPr>
          </a:p>
          <a:p>
            <a:pPr marL="16002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-10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certain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liquid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has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unit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56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kN/.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617220" indent="-457200">
              <a:lnSpc>
                <a:spcPct val="100000"/>
              </a:lnSpc>
              <a:buAutoNum type="arabicParenR"/>
              <a:tabLst>
                <a:tab pos="616585" algn="l"/>
                <a:tab pos="61722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mass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density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617220" indent="-457200">
              <a:lnSpc>
                <a:spcPct val="100000"/>
              </a:lnSpc>
              <a:buAutoNum type="arabicParenR"/>
              <a:tabLst>
                <a:tab pos="616585" algn="l"/>
                <a:tab pos="61722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its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617220" indent="-457200">
              <a:lnSpc>
                <a:spcPct val="100000"/>
              </a:lnSpc>
              <a:buAutoNum type="arabicParenR"/>
              <a:tabLst>
                <a:tab pos="616585" algn="l"/>
                <a:tab pos="61722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its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gravity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1144269"/>
            <a:ext cx="7696200" cy="224536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8620" y="490220"/>
            <a:ext cx="1013460" cy="3302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5"/>
              <a:t>S</a:t>
            </a:r>
            <a:r>
              <a:rPr dirty="0" spc="5"/>
              <a:t>o</a:t>
            </a:r>
            <a:r>
              <a:rPr dirty="0" spc="-20"/>
              <a:t>l</a:t>
            </a:r>
            <a:r>
              <a:rPr dirty="0" spc="5"/>
              <a:t>u</a:t>
            </a:r>
            <a:r>
              <a:rPr dirty="0" spc="-10"/>
              <a:t>t</a:t>
            </a:r>
            <a:r>
              <a:rPr dirty="0" spc="-20"/>
              <a:t>i</a:t>
            </a:r>
            <a:r>
              <a:rPr dirty="0" spc="5"/>
              <a:t>o</a:t>
            </a:r>
            <a:r>
              <a:rPr dirty="0" spc="-5"/>
              <a:t>n</a:t>
            </a:r>
            <a:r>
              <a:rPr dirty="0"/>
              <a:t>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89890" y="1327150"/>
            <a:ext cx="203898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265" algn="l"/>
              </a:tabLst>
            </a:pPr>
            <a:r>
              <a:rPr dirty="0" sz="2000">
                <a:latin typeface="Microsoft Sans Serif"/>
                <a:cs typeface="Microsoft Sans Serif"/>
              </a:rPr>
              <a:t>1)	Mass</a:t>
            </a:r>
            <a:r>
              <a:rPr dirty="0" sz="2000" spc="-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density: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9890" y="1938020"/>
            <a:ext cx="31877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ρ</a:t>
            </a:r>
            <a:r>
              <a:rPr dirty="0" sz="2000" spc="-5">
                <a:latin typeface="Microsoft Sans Serif"/>
                <a:cs typeface="Microsoft Sans Serif"/>
              </a:rPr>
              <a:t>=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89890" y="2547620"/>
            <a:ext cx="143573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ρ=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5,708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kg/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0" y="1295400"/>
            <a:ext cx="2211070" cy="1764029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5090159" y="1327150"/>
            <a:ext cx="225171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2) Specific volume=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90159" y="1936750"/>
            <a:ext cx="3425825" cy="635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volume=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volume=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0.000175/kg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29809" y="1296669"/>
            <a:ext cx="3948430" cy="1616710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2980689" y="3766820"/>
            <a:ext cx="2103755" cy="15494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3)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gravity: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Sp.</a:t>
            </a:r>
            <a:r>
              <a:rPr dirty="0" sz="2000" spc="-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gravity=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Sp.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gravity=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5.71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11" name="object 1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895600" y="3733800"/>
            <a:ext cx="2277110" cy="176403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8469" y="490220"/>
            <a:ext cx="4870450" cy="32029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7145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Problem</a:t>
            </a:r>
            <a:r>
              <a:rPr dirty="0" sz="2000" spc="-5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5: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3000">
              <a:latin typeface="Microsoft Sans Serif"/>
              <a:cs typeface="Microsoft Sans Serif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dirty="0" sz="2000" spc="-5">
                <a:latin typeface="Microsoft Sans Serif"/>
                <a:cs typeface="Microsoft Sans Serif"/>
              </a:rPr>
              <a:t>An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object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has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2.23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kN/.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following: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469900" indent="-457200">
              <a:lnSpc>
                <a:spcPct val="100000"/>
              </a:lnSpc>
              <a:buAutoNum type="arabicParenR"/>
              <a:tabLst>
                <a:tab pos="469265" algn="l"/>
                <a:tab pos="469900" algn="l"/>
              </a:tabLst>
            </a:pPr>
            <a:r>
              <a:rPr dirty="0" sz="2000">
                <a:latin typeface="Microsoft Sans Serif"/>
                <a:cs typeface="Microsoft Sans Serif"/>
              </a:rPr>
              <a:t>Mass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density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469900" indent="-457200">
              <a:lnSpc>
                <a:spcPct val="100000"/>
              </a:lnSpc>
              <a:buAutoNum type="arabicParenR"/>
              <a:tabLst>
                <a:tab pos="469265" algn="l"/>
                <a:tab pos="469900" algn="l"/>
              </a:tabLst>
            </a:pPr>
            <a:r>
              <a:rPr dirty="0" sz="2000">
                <a:latin typeface="Microsoft Sans Serif"/>
                <a:cs typeface="Microsoft Sans Serif"/>
              </a:rPr>
              <a:t>Mass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if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is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0.001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469900" indent="-457200">
              <a:lnSpc>
                <a:spcPct val="100000"/>
              </a:lnSpc>
              <a:buAutoNum type="arabicParenR"/>
              <a:tabLst>
                <a:tab pos="469265" algn="l"/>
                <a:tab pos="469900" algn="l"/>
              </a:tabLst>
            </a:pPr>
            <a:r>
              <a:rPr dirty="0" sz="2000" spc="-10">
                <a:latin typeface="Microsoft Sans Serif"/>
                <a:cs typeface="Microsoft Sans Serif"/>
              </a:rPr>
              <a:t>Specific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1000" y="1197610"/>
            <a:ext cx="8077200" cy="25527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88620" y="412750"/>
            <a:ext cx="101346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S</a:t>
            </a:r>
            <a:r>
              <a:rPr dirty="0" sz="2000" spc="5">
                <a:latin typeface="Microsoft Sans Serif"/>
                <a:cs typeface="Microsoft Sans Serif"/>
              </a:rPr>
              <a:t>o</a:t>
            </a:r>
            <a:r>
              <a:rPr dirty="0" sz="2000" spc="-20">
                <a:latin typeface="Microsoft Sans Serif"/>
                <a:cs typeface="Microsoft Sans Serif"/>
              </a:rPr>
              <a:t>l</a:t>
            </a:r>
            <a:r>
              <a:rPr dirty="0" sz="2000" spc="5">
                <a:latin typeface="Microsoft Sans Serif"/>
                <a:cs typeface="Microsoft Sans Serif"/>
              </a:rPr>
              <a:t>u</a:t>
            </a:r>
            <a:r>
              <a:rPr dirty="0" sz="2000" spc="-10">
                <a:latin typeface="Microsoft Sans Serif"/>
                <a:cs typeface="Microsoft Sans Serif"/>
              </a:rPr>
              <a:t>t</a:t>
            </a:r>
            <a:r>
              <a:rPr dirty="0" sz="2000" spc="-20">
                <a:latin typeface="Microsoft Sans Serif"/>
                <a:cs typeface="Microsoft Sans Serif"/>
              </a:rPr>
              <a:t>i</a:t>
            </a:r>
            <a:r>
              <a:rPr dirty="0" sz="2000" spc="5">
                <a:latin typeface="Microsoft Sans Serif"/>
                <a:cs typeface="Microsoft Sans Serif"/>
              </a:rPr>
              <a:t>o</a:t>
            </a:r>
            <a:r>
              <a:rPr dirty="0" sz="2000" spc="-5">
                <a:latin typeface="Microsoft Sans Serif"/>
                <a:cs typeface="Microsoft Sans Serif"/>
              </a:rPr>
              <a:t>n</a:t>
            </a:r>
            <a:r>
              <a:rPr dirty="0" sz="2000">
                <a:latin typeface="Microsoft Sans Serif"/>
                <a:cs typeface="Microsoft Sans Serif"/>
              </a:rPr>
              <a:t>: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9890" y="1252220"/>
            <a:ext cx="2038985" cy="939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265" algn="l"/>
              </a:tabLst>
            </a:pPr>
            <a:r>
              <a:rPr dirty="0" sz="2000">
                <a:latin typeface="Microsoft Sans Serif"/>
                <a:cs typeface="Microsoft Sans Serif"/>
              </a:rPr>
              <a:t>1)	Mass</a:t>
            </a:r>
            <a:r>
              <a:rPr dirty="0" sz="2000" spc="-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density: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ρ=</a:t>
            </a:r>
            <a:r>
              <a:rPr dirty="0" sz="2000">
                <a:latin typeface="Microsoft Sans Serif"/>
                <a:cs typeface="Microsoft Sans Serif"/>
              </a:rPr>
              <a:t> mass </a:t>
            </a:r>
            <a:r>
              <a:rPr dirty="0" sz="2000" spc="-5">
                <a:latin typeface="Microsoft Sans Serif"/>
                <a:cs typeface="Microsoft Sans Serif"/>
              </a:rPr>
              <a:t>density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0" y="1219200"/>
            <a:ext cx="2211070" cy="244983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698490" y="1250950"/>
            <a:ext cx="139128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2)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M= </a:t>
            </a:r>
            <a:r>
              <a:rPr dirty="0" sz="2000" spc="-5">
                <a:latin typeface="Microsoft Sans Serif"/>
                <a:cs typeface="Microsoft Sans Serif"/>
              </a:rPr>
              <a:t>ρ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 spc="-35">
                <a:latin typeface="Microsoft Sans Serif"/>
                <a:cs typeface="Microsoft Sans Serif"/>
              </a:rPr>
              <a:t>Vol.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698490" y="1861820"/>
            <a:ext cx="2110740" cy="635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M=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227.32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(0.001)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M=</a:t>
            </a:r>
            <a:r>
              <a:rPr dirty="0" sz="2000" spc="-5">
                <a:latin typeface="Microsoft Sans Serif"/>
                <a:cs typeface="Microsoft Sans Serif"/>
              </a:rPr>
              <a:t> 0.23 </a:t>
            </a:r>
            <a:r>
              <a:rPr dirty="0" sz="2000">
                <a:latin typeface="Microsoft Sans Serif"/>
                <a:cs typeface="Microsoft Sans Serif"/>
              </a:rPr>
              <a:t>kg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89890" y="2471420"/>
            <a:ext cx="5977255" cy="24752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ρ=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ρ= </a:t>
            </a:r>
            <a:r>
              <a:rPr dirty="0" sz="2000">
                <a:latin typeface="Microsoft Sans Serif"/>
                <a:cs typeface="Microsoft Sans Serif"/>
              </a:rPr>
              <a:t>227.32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kg/</a:t>
            </a:r>
            <a:endParaRPr sz="2000">
              <a:latin typeface="Microsoft Sans Serif"/>
              <a:cs typeface="Microsoft Sans Serif"/>
            </a:endParaRPr>
          </a:p>
          <a:p>
            <a:pPr marL="2777490" marR="965200">
              <a:lnSpc>
                <a:spcPct val="200000"/>
              </a:lnSpc>
              <a:spcBef>
                <a:spcPts val="90"/>
              </a:spcBef>
            </a:pPr>
            <a:r>
              <a:rPr dirty="0" sz="2000" spc="-5">
                <a:latin typeface="Microsoft Sans Serif"/>
                <a:cs typeface="Microsoft Sans Serif"/>
              </a:rPr>
              <a:t>3) Specific volume=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volume=</a:t>
            </a:r>
            <a:endParaRPr sz="2000">
              <a:latin typeface="Microsoft Sans Serif"/>
              <a:cs typeface="Microsoft Sans Serif"/>
            </a:endParaRPr>
          </a:p>
          <a:p>
            <a:pPr marL="277749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volume=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0.0044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/kg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895600" y="3670300"/>
            <a:ext cx="3735070" cy="161671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8620" y="393700"/>
            <a:ext cx="1254760" cy="3302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5"/>
              <a:t>Problem</a:t>
            </a:r>
            <a:r>
              <a:rPr dirty="0" spc="-50"/>
              <a:t> </a:t>
            </a:r>
            <a:r>
              <a:rPr dirty="0" spc="-5"/>
              <a:t>6: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4669" y="1423670"/>
            <a:ext cx="6296025" cy="2159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-9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quart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water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weights</a:t>
            </a:r>
            <a:r>
              <a:rPr dirty="0" sz="2000" spc="3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4.08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lb.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following: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469900" indent="-457200">
              <a:lnSpc>
                <a:spcPct val="100000"/>
              </a:lnSpc>
              <a:buAutoNum type="arabicParenR"/>
              <a:tabLst>
                <a:tab pos="469265" algn="l"/>
                <a:tab pos="469900" algn="l"/>
              </a:tabLst>
            </a:pPr>
            <a:r>
              <a:rPr dirty="0" sz="2000">
                <a:latin typeface="Microsoft Sans Serif"/>
                <a:cs typeface="Microsoft Sans Serif"/>
              </a:rPr>
              <a:t>Mass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-5">
                <a:latin typeface="Microsoft Sans Serif"/>
                <a:cs typeface="Microsoft Sans Serif"/>
              </a:rPr>
              <a:t> slugs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469900" indent="-457200">
              <a:lnSpc>
                <a:spcPct val="100000"/>
              </a:lnSpc>
              <a:buAutoNum type="arabicParenR"/>
              <a:tabLst>
                <a:tab pos="469265" algn="l"/>
                <a:tab pos="469900" algn="l"/>
              </a:tabLst>
            </a:pPr>
            <a:r>
              <a:rPr dirty="0" sz="2000">
                <a:latin typeface="Microsoft Sans Serif"/>
                <a:cs typeface="Microsoft Sans Serif"/>
              </a:rPr>
              <a:t>Mass</a:t>
            </a:r>
            <a:r>
              <a:rPr dirty="0" sz="2000" spc="-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 </a:t>
            </a:r>
            <a:r>
              <a:rPr dirty="0" sz="2000">
                <a:latin typeface="Microsoft Sans Serif"/>
                <a:cs typeface="Microsoft Sans Serif"/>
              </a:rPr>
              <a:t>kg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469900" indent="-457200">
              <a:lnSpc>
                <a:spcPct val="100000"/>
              </a:lnSpc>
              <a:spcBef>
                <a:spcPts val="5"/>
              </a:spcBef>
              <a:buAutoNum type="arabicParenR"/>
              <a:tabLst>
                <a:tab pos="469265" algn="l"/>
                <a:tab pos="469900" algn="l"/>
              </a:tabLst>
            </a:pPr>
            <a:r>
              <a:rPr dirty="0" sz="2000" spc="-25">
                <a:latin typeface="Microsoft Sans Serif"/>
                <a:cs typeface="Microsoft Sans Serif"/>
              </a:rPr>
              <a:t>Volume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cu.ft</a:t>
            </a:r>
            <a:endParaRPr sz="2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88620" y="490220"/>
            <a:ext cx="101346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S</a:t>
            </a:r>
            <a:r>
              <a:rPr dirty="0" sz="2000" spc="5">
                <a:latin typeface="Microsoft Sans Serif"/>
                <a:cs typeface="Microsoft Sans Serif"/>
              </a:rPr>
              <a:t>o</a:t>
            </a:r>
            <a:r>
              <a:rPr dirty="0" sz="2000" spc="-20">
                <a:latin typeface="Microsoft Sans Serif"/>
                <a:cs typeface="Microsoft Sans Serif"/>
              </a:rPr>
              <a:t>l</a:t>
            </a:r>
            <a:r>
              <a:rPr dirty="0" sz="2000" spc="5">
                <a:latin typeface="Microsoft Sans Serif"/>
                <a:cs typeface="Microsoft Sans Serif"/>
              </a:rPr>
              <a:t>u</a:t>
            </a:r>
            <a:r>
              <a:rPr dirty="0" sz="2000" spc="-10">
                <a:latin typeface="Microsoft Sans Serif"/>
                <a:cs typeface="Microsoft Sans Serif"/>
              </a:rPr>
              <a:t>t</a:t>
            </a:r>
            <a:r>
              <a:rPr dirty="0" sz="2000" spc="-20">
                <a:latin typeface="Microsoft Sans Serif"/>
                <a:cs typeface="Microsoft Sans Serif"/>
              </a:rPr>
              <a:t>i</a:t>
            </a:r>
            <a:r>
              <a:rPr dirty="0" sz="2000" spc="5">
                <a:latin typeface="Microsoft Sans Serif"/>
                <a:cs typeface="Microsoft Sans Serif"/>
              </a:rPr>
              <a:t>o</a:t>
            </a:r>
            <a:r>
              <a:rPr dirty="0" sz="2000" spc="-5">
                <a:latin typeface="Microsoft Sans Serif"/>
                <a:cs typeface="Microsoft Sans Serif"/>
              </a:rPr>
              <a:t>n</a:t>
            </a:r>
            <a:r>
              <a:rPr dirty="0" sz="2000">
                <a:latin typeface="Microsoft Sans Serif"/>
                <a:cs typeface="Microsoft Sans Serif"/>
              </a:rPr>
              <a:t>: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91159" y="1480820"/>
            <a:ext cx="2094864" cy="15494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265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1)	</a:t>
            </a:r>
            <a:r>
              <a:rPr dirty="0" sz="2000">
                <a:latin typeface="Microsoft Sans Serif"/>
                <a:cs typeface="Microsoft Sans Serif"/>
              </a:rPr>
              <a:t>Mass</a:t>
            </a:r>
            <a:r>
              <a:rPr dirty="0" sz="2000" spc="-10">
                <a:latin typeface="Microsoft Sans Serif"/>
                <a:cs typeface="Microsoft Sans Serif"/>
              </a:rPr>
              <a:t> in </a:t>
            </a:r>
            <a:r>
              <a:rPr dirty="0" sz="2000" spc="-5">
                <a:latin typeface="Microsoft Sans Serif"/>
                <a:cs typeface="Microsoft Sans Serif"/>
              </a:rPr>
              <a:t>slugs: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W=</a:t>
            </a:r>
            <a:r>
              <a:rPr dirty="0" sz="2000" spc="-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mg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4.08=</a:t>
            </a:r>
            <a:r>
              <a:rPr dirty="0" sz="2000" spc="-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m(32.2)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m= </a:t>
            </a:r>
            <a:r>
              <a:rPr dirty="0" sz="2000">
                <a:latin typeface="Microsoft Sans Serif"/>
                <a:cs typeface="Microsoft Sans Serif"/>
              </a:rPr>
              <a:t>0.1267</a:t>
            </a:r>
            <a:r>
              <a:rPr dirty="0" sz="2000" spc="-5">
                <a:latin typeface="Microsoft Sans Serif"/>
                <a:cs typeface="Microsoft Sans Serif"/>
              </a:rPr>
              <a:t> slugs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78550" y="1480820"/>
            <a:ext cx="160909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2)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Mass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-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kg: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178550" y="2090420"/>
            <a:ext cx="38608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m=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78550" y="2700020"/>
            <a:ext cx="129095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m=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1.85</a:t>
            </a:r>
            <a:r>
              <a:rPr dirty="0" sz="2000" spc="-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kg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96000" y="1449069"/>
            <a:ext cx="1778000" cy="1770379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3361690" y="3559809"/>
            <a:ext cx="2058670" cy="15506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3)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25">
                <a:latin typeface="Microsoft Sans Serif"/>
                <a:cs typeface="Microsoft Sans Serif"/>
              </a:rPr>
              <a:t>Volume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-5">
                <a:latin typeface="Microsoft Sans Serif"/>
                <a:cs typeface="Microsoft Sans Serif"/>
              </a:rPr>
              <a:t> cu.ft: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12700" marR="404495">
              <a:lnSpc>
                <a:spcPct val="100000"/>
              </a:lnSpc>
            </a:pPr>
            <a:r>
              <a:rPr dirty="0" sz="2000" spc="5">
                <a:latin typeface="Microsoft Sans Serif"/>
                <a:cs typeface="Microsoft Sans Serif"/>
              </a:rPr>
              <a:t>W= </a:t>
            </a:r>
            <a:r>
              <a:rPr dirty="0" sz="2000" spc="45">
                <a:latin typeface="Tahoma"/>
                <a:cs typeface="Tahoma"/>
              </a:rPr>
              <a:t>ϒ </a:t>
            </a:r>
            <a:r>
              <a:rPr dirty="0" sz="2000" spc="-35">
                <a:latin typeface="Microsoft Sans Serif"/>
                <a:cs typeface="Microsoft Sans Serif"/>
              </a:rPr>
              <a:t>Vol. </a:t>
            </a:r>
            <a:r>
              <a:rPr dirty="0" sz="2000" spc="-3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4.08=</a:t>
            </a:r>
            <a:r>
              <a:rPr dirty="0" sz="2000" spc="-3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62.4</a:t>
            </a:r>
            <a:r>
              <a:rPr dirty="0" sz="2000" spc="-25">
                <a:latin typeface="Microsoft Sans Serif"/>
                <a:cs typeface="Microsoft Sans Serif"/>
              </a:rPr>
              <a:t> </a:t>
            </a:r>
            <a:r>
              <a:rPr dirty="0" sz="2000" spc="-40">
                <a:latin typeface="Microsoft Sans Serif"/>
                <a:cs typeface="Microsoft Sans Serif"/>
              </a:rPr>
              <a:t>Vol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dirty="0" sz="2000" spc="-30">
                <a:latin typeface="Microsoft Sans Serif"/>
                <a:cs typeface="Microsoft Sans Serif"/>
              </a:rPr>
              <a:t>Vol=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0.065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76600" y="3528059"/>
            <a:ext cx="2232660" cy="162941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8469" y="337820"/>
            <a:ext cx="8034655" cy="3911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905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Problem</a:t>
            </a:r>
            <a:r>
              <a:rPr dirty="0" sz="2000" spc="-5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7: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2200">
              <a:latin typeface="Microsoft Sans Serif"/>
              <a:cs typeface="Microsoft Sans Serif"/>
            </a:endParaRPr>
          </a:p>
          <a:p>
            <a:pPr marL="12700" marR="149860">
              <a:lnSpc>
                <a:spcPct val="100000"/>
              </a:lnSpc>
              <a:spcBef>
                <a:spcPts val="1700"/>
              </a:spcBef>
            </a:pP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unit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water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at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50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If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vessel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that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contains </a:t>
            </a:r>
            <a:r>
              <a:rPr dirty="0" sz="2000" spc="-5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water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is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3.50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12700" marR="5080">
              <a:lnSpc>
                <a:spcPct val="100000"/>
              </a:lnSpc>
              <a:buAutoNum type="arabicParenR"/>
              <a:tabLst>
                <a:tab pos="309880" algn="l"/>
              </a:tabLst>
            </a:pPr>
            <a:r>
              <a:rPr dirty="0" sz="2000">
                <a:latin typeface="Microsoft Sans Serif"/>
                <a:cs typeface="Microsoft Sans Serif"/>
              </a:rPr>
              <a:t>What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will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be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change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this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when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it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is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heated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to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160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(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unit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water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is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61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pcf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at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160.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309245" indent="-297180">
              <a:lnSpc>
                <a:spcPct val="100000"/>
              </a:lnSpc>
              <a:buAutoNum type="arabicParenR"/>
              <a:tabLst>
                <a:tab pos="30988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percentage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change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12700" marR="612775">
              <a:lnSpc>
                <a:spcPct val="100000"/>
              </a:lnSpc>
              <a:spcBef>
                <a:spcPts val="5"/>
              </a:spcBef>
              <a:buAutoNum type="arabicParenR"/>
              <a:tabLst>
                <a:tab pos="309880" algn="l"/>
                <a:tab pos="1847850" algn="l"/>
              </a:tabLst>
            </a:pPr>
            <a:r>
              <a:rPr dirty="0" sz="2000">
                <a:latin typeface="Microsoft Sans Serif"/>
                <a:cs typeface="Microsoft Sans Serif"/>
              </a:rPr>
              <a:t>What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	</a:t>
            </a:r>
            <a:r>
              <a:rPr dirty="0" sz="2000">
                <a:latin typeface="Microsoft Sans Serif"/>
                <a:cs typeface="Microsoft Sans Serif"/>
              </a:rPr>
              <a:t>of water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must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be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removed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to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maintain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original </a:t>
            </a:r>
            <a:r>
              <a:rPr dirty="0" sz="2000" spc="-5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volume.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1000" y="1144269"/>
            <a:ext cx="8382000" cy="3167379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58140" y="365759"/>
            <a:ext cx="1014730" cy="3302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5"/>
              <a:t>S</a:t>
            </a:r>
            <a:r>
              <a:rPr dirty="0" spc="5"/>
              <a:t>o</a:t>
            </a:r>
            <a:r>
              <a:rPr dirty="0" spc="-20"/>
              <a:t>l</a:t>
            </a:r>
            <a:r>
              <a:rPr dirty="0" spc="5"/>
              <a:t>u</a:t>
            </a:r>
            <a:r>
              <a:rPr dirty="0" spc="-10"/>
              <a:t>t</a:t>
            </a:r>
            <a:r>
              <a:rPr dirty="0" spc="-20"/>
              <a:t>i</a:t>
            </a:r>
            <a:r>
              <a:rPr dirty="0" spc="5"/>
              <a:t>on</a:t>
            </a:r>
            <a:r>
              <a:rPr dirty="0"/>
              <a:t>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73379" y="1176020"/>
            <a:ext cx="270700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1)</a:t>
            </a:r>
            <a:r>
              <a:rPr dirty="0" sz="2000" spc="36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Weight</a:t>
            </a:r>
            <a:r>
              <a:rPr dirty="0" sz="2000" spc="-5">
                <a:latin typeface="Microsoft Sans Serif"/>
                <a:cs typeface="Microsoft Sans Serif"/>
              </a:rPr>
              <a:t> 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water=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35">
                <a:latin typeface="Tahoma"/>
                <a:cs typeface="Tahoma"/>
              </a:rPr>
              <a:t>Ƴ</a:t>
            </a:r>
            <a:r>
              <a:rPr dirty="0" sz="2000" spc="35">
                <a:latin typeface="Microsoft Sans Serif"/>
                <a:cs typeface="Microsoft Sans Serif"/>
              </a:rPr>
              <a:t>V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73379" y="1785620"/>
            <a:ext cx="122491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100">
                <a:latin typeface="Tahoma"/>
                <a:cs typeface="Tahoma"/>
              </a:rPr>
              <a:t>Ƴ</a:t>
            </a:r>
            <a:r>
              <a:rPr dirty="0" sz="2000" spc="-114">
                <a:latin typeface="Tahoma"/>
                <a:cs typeface="Tahoma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so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V50=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0670" y="1144269"/>
            <a:ext cx="2895600" cy="224536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832350" y="1176020"/>
            <a:ext cx="259143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2)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Change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=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832350" y="1785620"/>
            <a:ext cx="3851910" cy="635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Change</a:t>
            </a:r>
            <a:r>
              <a:rPr dirty="0" sz="2000" spc="13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13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volume=</a:t>
            </a:r>
            <a:r>
              <a:rPr dirty="0" sz="2000" spc="14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0.023 </a:t>
            </a:r>
            <a:r>
              <a:rPr dirty="0" sz="2000">
                <a:latin typeface="Microsoft Sans Serif"/>
                <a:cs typeface="Microsoft Sans Serif"/>
              </a:rPr>
              <a:t> Change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volume=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2.3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(increase)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29150" y="1144269"/>
            <a:ext cx="4263390" cy="1772919"/>
          </a:xfrm>
          <a:prstGeom prst="rect">
            <a:avLst/>
          </a:prstGeom>
        </p:spPr>
      </p:pic>
      <p:sp>
        <p:nvSpPr>
          <p:cNvPr id="9" name="object 9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62.4</a:t>
            </a:r>
            <a:r>
              <a:rPr dirty="0" spc="-15"/>
              <a:t> </a:t>
            </a:r>
            <a:r>
              <a:rPr dirty="0"/>
              <a:t>(3.5)=</a:t>
            </a:r>
            <a:r>
              <a:rPr dirty="0" spc="-5"/>
              <a:t> </a:t>
            </a:r>
            <a:r>
              <a:rPr dirty="0"/>
              <a:t>61</a:t>
            </a: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/>
          </a:p>
          <a:p>
            <a:pPr marL="12700">
              <a:lnSpc>
                <a:spcPct val="100000"/>
              </a:lnSpc>
            </a:pPr>
            <a:r>
              <a:rPr dirty="0"/>
              <a:t>=</a:t>
            </a:r>
            <a:r>
              <a:rPr dirty="0" spc="-25"/>
              <a:t> </a:t>
            </a:r>
            <a:r>
              <a:rPr dirty="0"/>
              <a:t>3.5803</a:t>
            </a: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100"/>
          </a:p>
          <a:p>
            <a:pPr marL="2475230">
              <a:lnSpc>
                <a:spcPct val="100000"/>
              </a:lnSpc>
            </a:pPr>
            <a:r>
              <a:rPr dirty="0" spc="-5"/>
              <a:t>3)</a:t>
            </a:r>
            <a:r>
              <a:rPr dirty="0" spc="20"/>
              <a:t> </a:t>
            </a:r>
            <a:r>
              <a:rPr dirty="0" spc="-5"/>
              <a:t>wt.</a:t>
            </a:r>
            <a:r>
              <a:rPr dirty="0" spc="15"/>
              <a:t> </a:t>
            </a:r>
            <a:r>
              <a:rPr dirty="0" spc="-5"/>
              <a:t>of</a:t>
            </a:r>
            <a:r>
              <a:rPr dirty="0" spc="15"/>
              <a:t> </a:t>
            </a:r>
            <a:r>
              <a:rPr dirty="0" spc="-5"/>
              <a:t>water</a:t>
            </a:r>
            <a:r>
              <a:rPr dirty="0" spc="15"/>
              <a:t> </a:t>
            </a:r>
            <a:r>
              <a:rPr dirty="0"/>
              <a:t>that</a:t>
            </a:r>
            <a:r>
              <a:rPr dirty="0" spc="5"/>
              <a:t> </a:t>
            </a:r>
            <a:r>
              <a:rPr dirty="0"/>
              <a:t>must</a:t>
            </a:r>
            <a:r>
              <a:rPr dirty="0" spc="5"/>
              <a:t> </a:t>
            </a:r>
            <a:r>
              <a:rPr dirty="0"/>
              <a:t>be</a:t>
            </a:r>
            <a:r>
              <a:rPr dirty="0" spc="10"/>
              <a:t> </a:t>
            </a:r>
            <a:r>
              <a:rPr dirty="0"/>
              <a:t>removed</a:t>
            </a: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/>
          </a:p>
          <a:p>
            <a:pPr marL="2475230">
              <a:lnSpc>
                <a:spcPct val="100000"/>
              </a:lnSpc>
              <a:spcBef>
                <a:spcPts val="5"/>
              </a:spcBef>
            </a:pPr>
            <a:r>
              <a:rPr dirty="0"/>
              <a:t>=</a:t>
            </a:r>
            <a:r>
              <a:rPr dirty="0" spc="10"/>
              <a:t> </a:t>
            </a:r>
            <a:r>
              <a:rPr dirty="0" spc="-5"/>
              <a:t>(3.5803</a:t>
            </a:r>
            <a:r>
              <a:rPr dirty="0" spc="10"/>
              <a:t> </a:t>
            </a:r>
            <a:r>
              <a:rPr dirty="0" spc="525"/>
              <a:t>–</a:t>
            </a:r>
            <a:r>
              <a:rPr dirty="0" spc="10"/>
              <a:t> </a:t>
            </a:r>
            <a:r>
              <a:rPr dirty="0" spc="-5"/>
              <a:t>3.5</a:t>
            </a:r>
            <a:r>
              <a:rPr dirty="0" spc="10"/>
              <a:t> </a:t>
            </a:r>
            <a:r>
              <a:rPr dirty="0"/>
              <a:t>)</a:t>
            </a:r>
            <a:r>
              <a:rPr dirty="0" spc="10"/>
              <a:t> </a:t>
            </a:r>
            <a:r>
              <a:rPr dirty="0"/>
              <a:t>(61)</a:t>
            </a:r>
          </a:p>
          <a:p>
            <a:pPr marL="2475230">
              <a:lnSpc>
                <a:spcPct val="100000"/>
              </a:lnSpc>
            </a:pPr>
            <a:r>
              <a:rPr dirty="0"/>
              <a:t>=</a:t>
            </a:r>
            <a:r>
              <a:rPr dirty="0" spc="-5"/>
              <a:t> 4.90 lb.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63550" y="490220"/>
            <a:ext cx="8207375" cy="3302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905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Problem</a:t>
            </a:r>
            <a:r>
              <a:rPr dirty="0" sz="2000" spc="-6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8:</a:t>
            </a:r>
            <a:endParaRPr sz="2000">
              <a:latin typeface="Microsoft Sans Serif"/>
              <a:cs typeface="Microsoft Sans Serif"/>
            </a:endParaRPr>
          </a:p>
          <a:p>
            <a:pPr marL="12700" marR="182245">
              <a:lnSpc>
                <a:spcPct val="100000"/>
              </a:lnSpc>
              <a:spcBef>
                <a:spcPts val="1800"/>
              </a:spcBef>
              <a:tabLst>
                <a:tab pos="5484495" algn="l"/>
              </a:tabLst>
            </a:pP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-10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10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m.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diam.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Cylindrical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tank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has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height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5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m.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and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full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water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at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20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(unit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water=</a:t>
            </a:r>
            <a:r>
              <a:rPr dirty="0" sz="2000" spc="3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9.789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kN/)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if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water	</a:t>
            </a:r>
            <a:r>
              <a:rPr dirty="0" sz="2000" spc="-10">
                <a:latin typeface="Microsoft Sans Serif"/>
                <a:cs typeface="Microsoft Sans Serif"/>
              </a:rPr>
              <a:t>is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heated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to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 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temperature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50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(unit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water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=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9.689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kN/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).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355600" indent="-342900">
              <a:lnSpc>
                <a:spcPct val="100000"/>
              </a:lnSpc>
              <a:buAutoNum type="arabicParenR"/>
              <a:tabLst>
                <a:tab pos="3556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</a:t>
            </a:r>
            <a:r>
              <a:rPr dirty="0" sz="2000">
                <a:latin typeface="Microsoft Sans Serif"/>
                <a:cs typeface="Microsoft Sans Serif"/>
              </a:rPr>
              <a:t> of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20">
                <a:latin typeface="Microsoft Sans Serif"/>
                <a:cs typeface="Microsoft Sans Serif"/>
              </a:rPr>
              <a:t>water.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355600" indent="-342900">
              <a:lnSpc>
                <a:spcPct val="100000"/>
              </a:lnSpc>
              <a:buAutoNum type="arabicParenR"/>
              <a:tabLst>
                <a:tab pos="355600" algn="l"/>
              </a:tabLst>
            </a:pPr>
            <a:r>
              <a:rPr dirty="0" sz="2000">
                <a:latin typeface="Microsoft Sans Serif"/>
                <a:cs typeface="Microsoft Sans Serif"/>
              </a:rPr>
              <a:t>What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is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final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when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heated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to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temp.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50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AutoNum type="arabicParenR"/>
              <a:tabLst>
                <a:tab pos="3556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Determine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water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that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will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spill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over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edge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tank.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6079" y="991869"/>
            <a:ext cx="8374380" cy="286004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8620" y="519429"/>
            <a:ext cx="1013460" cy="3302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5"/>
              <a:t>S</a:t>
            </a:r>
            <a:r>
              <a:rPr dirty="0" spc="5"/>
              <a:t>o</a:t>
            </a:r>
            <a:r>
              <a:rPr dirty="0" spc="-20"/>
              <a:t>l</a:t>
            </a:r>
            <a:r>
              <a:rPr dirty="0" spc="5"/>
              <a:t>u</a:t>
            </a:r>
            <a:r>
              <a:rPr dirty="0" spc="-10"/>
              <a:t>t</a:t>
            </a:r>
            <a:r>
              <a:rPr dirty="0" spc="-20"/>
              <a:t>i</a:t>
            </a:r>
            <a:r>
              <a:rPr dirty="0" spc="5"/>
              <a:t>o</a:t>
            </a:r>
            <a:r>
              <a:rPr dirty="0" spc="-5"/>
              <a:t>n</a:t>
            </a:r>
            <a:r>
              <a:rPr dirty="0"/>
              <a:t>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91159" y="1404620"/>
            <a:ext cx="220154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1)</a:t>
            </a:r>
            <a:r>
              <a:rPr dirty="0" sz="2000" spc="35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Weight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>
                <a:latin typeface="Microsoft Sans Serif"/>
                <a:cs typeface="Microsoft Sans Serif"/>
              </a:rPr>
              <a:t> water: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91159" y="2014220"/>
            <a:ext cx="1899285" cy="15494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01625" algn="l"/>
              </a:tabLst>
            </a:pPr>
            <a:r>
              <a:rPr dirty="0" sz="2000">
                <a:latin typeface="Microsoft Sans Serif"/>
                <a:cs typeface="Microsoft Sans Serif"/>
              </a:rPr>
              <a:t>=	()(5)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=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392.70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=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=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392.70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(9.789)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=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3844.14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0" y="1372869"/>
            <a:ext cx="2446020" cy="2344419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3944620" y="1417320"/>
            <a:ext cx="477139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2)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Final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when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heated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temp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50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944620" y="2028190"/>
            <a:ext cx="2040889" cy="939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=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tabLst>
                <a:tab pos="1221105" algn="l"/>
              </a:tabLst>
            </a:pPr>
            <a:r>
              <a:rPr dirty="0" sz="2000" spc="5">
                <a:latin typeface="Microsoft Sans Serif"/>
                <a:cs typeface="Microsoft Sans Serif"/>
              </a:rPr>
              <a:t>3</a:t>
            </a:r>
            <a:r>
              <a:rPr dirty="0" sz="2000" spc="-5">
                <a:latin typeface="Microsoft Sans Serif"/>
                <a:cs typeface="Microsoft Sans Serif"/>
              </a:rPr>
              <a:t>8</a:t>
            </a:r>
            <a:r>
              <a:rPr dirty="0" sz="2000" spc="5">
                <a:latin typeface="Microsoft Sans Serif"/>
                <a:cs typeface="Microsoft Sans Serif"/>
              </a:rPr>
              <a:t>44</a:t>
            </a:r>
            <a:r>
              <a:rPr dirty="0" sz="2000" spc="-10">
                <a:latin typeface="Microsoft Sans Serif"/>
                <a:cs typeface="Microsoft Sans Serif"/>
              </a:rPr>
              <a:t>.</a:t>
            </a:r>
            <a:r>
              <a:rPr dirty="0" sz="2000" spc="5">
                <a:latin typeface="Microsoft Sans Serif"/>
                <a:cs typeface="Microsoft Sans Serif"/>
              </a:rPr>
              <a:t>1</a:t>
            </a:r>
            <a:r>
              <a:rPr dirty="0" sz="2000" spc="-5">
                <a:latin typeface="Microsoft Sans Serif"/>
                <a:cs typeface="Microsoft Sans Serif"/>
              </a:rPr>
              <a:t>4</a:t>
            </a:r>
            <a:r>
              <a:rPr dirty="0" sz="2000">
                <a:latin typeface="Microsoft Sans Serif"/>
                <a:cs typeface="Microsoft Sans Serif"/>
              </a:rPr>
              <a:t>=	(</a:t>
            </a:r>
            <a:r>
              <a:rPr dirty="0" sz="2000" spc="5">
                <a:latin typeface="Microsoft Sans Serif"/>
                <a:cs typeface="Microsoft Sans Serif"/>
              </a:rPr>
              <a:t>9</a:t>
            </a:r>
            <a:r>
              <a:rPr dirty="0" sz="2000" spc="-10">
                <a:latin typeface="Microsoft Sans Serif"/>
                <a:cs typeface="Microsoft Sans Serif"/>
              </a:rPr>
              <a:t>.</a:t>
            </a:r>
            <a:r>
              <a:rPr dirty="0" sz="2000" spc="5">
                <a:latin typeface="Microsoft Sans Serif"/>
                <a:cs typeface="Microsoft Sans Serif"/>
              </a:rPr>
              <a:t>6</a:t>
            </a:r>
            <a:r>
              <a:rPr dirty="0" sz="2000" spc="-5">
                <a:latin typeface="Microsoft Sans Serif"/>
                <a:cs typeface="Microsoft Sans Serif"/>
              </a:rPr>
              <a:t>8</a:t>
            </a:r>
            <a:r>
              <a:rPr dirty="0" sz="2000" spc="5">
                <a:latin typeface="Microsoft Sans Serif"/>
                <a:cs typeface="Microsoft Sans Serif"/>
              </a:rPr>
              <a:t>9</a:t>
            </a:r>
            <a:r>
              <a:rPr dirty="0" sz="2000">
                <a:latin typeface="Microsoft Sans Serif"/>
                <a:cs typeface="Microsoft Sans Serif"/>
              </a:rPr>
              <a:t>)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=</a:t>
            </a:r>
            <a:r>
              <a:rPr dirty="0" sz="2000" spc="-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396.</a:t>
            </a:r>
            <a:r>
              <a:rPr dirty="0" sz="2000" spc="-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75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733800" y="1385569"/>
            <a:ext cx="5200650" cy="1630679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3016250" y="3919220"/>
            <a:ext cx="214503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3)</a:t>
            </a:r>
            <a:r>
              <a:rPr dirty="0" sz="2000" spc="-5">
                <a:latin typeface="Microsoft Sans Serif"/>
                <a:cs typeface="Microsoft Sans Serif"/>
              </a:rPr>
              <a:t> </a:t>
            </a:r>
            <a:r>
              <a:rPr dirty="0" sz="2000" spc="-25">
                <a:latin typeface="Microsoft Sans Serif"/>
                <a:cs typeface="Microsoft Sans Serif"/>
              </a:rPr>
              <a:t>Volume</a:t>
            </a:r>
            <a:r>
              <a:rPr dirty="0" sz="2000">
                <a:latin typeface="Microsoft Sans Serif"/>
                <a:cs typeface="Microsoft Sans Serif"/>
              </a:rPr>
              <a:t> of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water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750820" y="3886200"/>
            <a:ext cx="2748280" cy="101473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280409" y="330200"/>
            <a:ext cx="2189480" cy="394970"/>
          </a:xfrm>
          <a:custGeom>
            <a:avLst/>
            <a:gdLst/>
            <a:ahLst/>
            <a:cxnLst/>
            <a:rect l="l" t="t" r="r" b="b"/>
            <a:pathLst>
              <a:path w="2189479" h="394970">
                <a:moveTo>
                  <a:pt x="2189479" y="0"/>
                </a:moveTo>
                <a:lnTo>
                  <a:pt x="0" y="0"/>
                </a:lnTo>
                <a:lnTo>
                  <a:pt x="0" y="394970"/>
                </a:lnTo>
                <a:lnTo>
                  <a:pt x="1094739" y="394970"/>
                </a:lnTo>
                <a:lnTo>
                  <a:pt x="2189479" y="394970"/>
                </a:lnTo>
                <a:lnTo>
                  <a:pt x="218947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280409" y="330200"/>
            <a:ext cx="2189480" cy="394970"/>
          </a:xfrm>
          <a:prstGeom prst="rect"/>
          <a:ln w="25518">
            <a:solidFill>
              <a:srgbClr val="000000"/>
            </a:solidFill>
          </a:ln>
        </p:spPr>
        <p:txBody>
          <a:bodyPr wrap="square" lIns="0" tIns="44450" rIns="0" bIns="0" rtlCol="0" vert="horz">
            <a:spAutoFit/>
          </a:bodyPr>
          <a:lstStyle/>
          <a:p>
            <a:pPr marL="89535">
              <a:lnSpc>
                <a:spcPct val="100000"/>
              </a:lnSpc>
              <a:spcBef>
                <a:spcPts val="350"/>
              </a:spcBef>
            </a:pPr>
            <a:r>
              <a:rPr dirty="0">
                <a:solidFill>
                  <a:srgbClr val="FFFFFF"/>
                </a:solidFill>
              </a:rPr>
              <a:t>BULK</a:t>
            </a:r>
            <a:r>
              <a:rPr dirty="0" spc="-85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MODULUS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51180" y="1023620"/>
            <a:ext cx="341439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BULK</a:t>
            </a:r>
            <a:r>
              <a:rPr dirty="0" sz="2000" spc="-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MODULUS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 spc="-45">
                <a:latin typeface="Microsoft Sans Serif"/>
                <a:cs typeface="Microsoft Sans Serif"/>
              </a:rPr>
              <a:t>WATER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91819" y="1744979"/>
            <a:ext cx="568960" cy="394970"/>
          </a:xfrm>
          <a:custGeom>
            <a:avLst/>
            <a:gdLst/>
            <a:ahLst/>
            <a:cxnLst/>
            <a:rect l="l" t="t" r="r" b="b"/>
            <a:pathLst>
              <a:path w="568960" h="394969">
                <a:moveTo>
                  <a:pt x="568960" y="0"/>
                </a:moveTo>
                <a:lnTo>
                  <a:pt x="0" y="0"/>
                </a:lnTo>
                <a:lnTo>
                  <a:pt x="0" y="394970"/>
                </a:lnTo>
                <a:lnTo>
                  <a:pt x="284480" y="394970"/>
                </a:lnTo>
                <a:lnTo>
                  <a:pt x="568960" y="394970"/>
                </a:lnTo>
                <a:lnTo>
                  <a:pt x="56896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669290" y="1778000"/>
            <a:ext cx="34290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E</a:t>
            </a:r>
            <a:r>
              <a:rPr dirty="0" sz="2000">
                <a:latin typeface="Microsoft Sans Serif"/>
                <a:cs typeface="Microsoft Sans Serif"/>
              </a:rPr>
              <a:t>=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1744979"/>
            <a:ext cx="839469" cy="666750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2833370" y="1778000"/>
            <a:ext cx="2410460" cy="939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E=</a:t>
            </a:r>
            <a:r>
              <a:rPr dirty="0" sz="2000" spc="-5">
                <a:latin typeface="Microsoft Sans Serif"/>
                <a:cs typeface="Microsoft Sans Serif"/>
              </a:rPr>
              <a:t> bulk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modulus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= change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-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pressure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=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change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90800" y="1744979"/>
            <a:ext cx="2900679" cy="1014730"/>
          </a:xfrm>
          <a:prstGeom prst="rect">
            <a:avLst/>
          </a:prstGeom>
        </p:spPr>
      </p:pic>
      <p:sp>
        <p:nvSpPr>
          <p:cNvPr id="10" name="object 10"/>
          <p:cNvSpPr/>
          <p:nvPr/>
        </p:nvSpPr>
        <p:spPr>
          <a:xfrm>
            <a:off x="457200" y="4084320"/>
            <a:ext cx="2402840" cy="670560"/>
          </a:xfrm>
          <a:custGeom>
            <a:avLst/>
            <a:gdLst/>
            <a:ahLst/>
            <a:cxnLst/>
            <a:rect l="l" t="t" r="r" b="b"/>
            <a:pathLst>
              <a:path w="2402840" h="670560">
                <a:moveTo>
                  <a:pt x="2402840" y="0"/>
                </a:moveTo>
                <a:lnTo>
                  <a:pt x="0" y="0"/>
                </a:lnTo>
                <a:lnTo>
                  <a:pt x="0" y="670559"/>
                </a:lnTo>
                <a:lnTo>
                  <a:pt x="2402840" y="670559"/>
                </a:lnTo>
                <a:lnTo>
                  <a:pt x="240284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488950" y="3155950"/>
            <a:ext cx="4589145" cy="12471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80645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COEFFICIENT</a:t>
            </a:r>
            <a:r>
              <a:rPr dirty="0" sz="2000" spc="-3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COMPRESSIBILITY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22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>
              <a:latin typeface="Microsoft Sans Serif"/>
              <a:cs typeface="Microsoft Sans Serif"/>
            </a:endParaRPr>
          </a:p>
          <a:p>
            <a:pPr marL="50800">
              <a:lnSpc>
                <a:spcPct val="100000"/>
              </a:lnSpc>
              <a:spcBef>
                <a:spcPts val="5"/>
              </a:spcBef>
              <a:tabLst>
                <a:tab pos="1299845" algn="l"/>
                <a:tab pos="2292985" algn="l"/>
              </a:tabLst>
            </a:pPr>
            <a:r>
              <a:rPr dirty="0" baseline="-30864" sz="3375" spc="-705" i="1">
                <a:latin typeface="Trebuchet MS"/>
                <a:cs typeface="Trebuchet MS"/>
              </a:rPr>
              <a:t/>
            </a:r>
            <a:r>
              <a:rPr dirty="0" baseline="-30864" sz="3375" spc="-705">
                <a:latin typeface="Lucida Sans Unicode"/>
                <a:cs typeface="Lucida Sans Unicode"/>
              </a:rPr>
              <a:t>=</a:t>
            </a:r>
            <a:r>
              <a:rPr dirty="0" u="heavy" sz="2250" spc="-47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r>
              <a:rPr dirty="0" u="heavy" sz="2250" spc="-95" i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1	</a:t>
            </a:r>
            <a:endParaRPr sz="22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53769" y="4392929"/>
            <a:ext cx="1818639" cy="36703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2250" spc="-745" i="1">
                <a:latin typeface="Trebuchet MS"/>
                <a:cs typeface="Trebuchet MS"/>
              </a:rPr>
              <a:t/>
            </a:r>
            <a:r>
              <a:rPr dirty="0" sz="2250" spc="-925" i="1">
                <a:latin typeface="Trebuchet MS"/>
                <a:cs typeface="Trebuchet MS"/>
              </a:rPr>
              <a:t/>
            </a:r>
            <a:r>
              <a:rPr dirty="0" sz="2250" spc="-1590" i="1">
                <a:latin typeface="Trebuchet MS"/>
                <a:cs typeface="Trebuchet MS"/>
              </a:rPr>
              <a:t/>
            </a:r>
            <a:r>
              <a:rPr dirty="0" sz="2250" spc="-700" i="1">
                <a:latin typeface="Trebuchet MS"/>
                <a:cs typeface="Trebuchet MS"/>
              </a:rPr>
              <a:t/>
            </a:r>
            <a:r>
              <a:rPr dirty="0" sz="2250" spc="-140" i="1">
                <a:latin typeface="Trebuchet MS"/>
                <a:cs typeface="Trebuchet MS"/>
              </a:rPr>
              <a:t/>
            </a:r>
            <a:r>
              <a:rPr dirty="0" sz="2250" spc="-975" i="1">
                <a:latin typeface="Trebuchet MS"/>
                <a:cs typeface="Trebuchet MS"/>
              </a:rPr>
              <a:t/>
            </a:r>
            <a:r>
              <a:rPr dirty="0" sz="2250" spc="-969" i="1">
                <a:latin typeface="Trebuchet MS"/>
                <a:cs typeface="Trebuchet MS"/>
              </a:rPr>
              <a:t/>
            </a:r>
            <a:r>
              <a:rPr dirty="0" sz="2250" spc="-925" i="1">
                <a:latin typeface="Trebuchet MS"/>
                <a:cs typeface="Trebuchet MS"/>
              </a:rPr>
              <a:t/>
            </a:r>
            <a:r>
              <a:rPr dirty="0" sz="2250" spc="-1600" i="1">
                <a:latin typeface="Trebuchet MS"/>
                <a:cs typeface="Trebuchet MS"/>
              </a:rPr>
              <a:t/>
            </a:r>
            <a:r>
              <a:rPr dirty="0" sz="2250" spc="-925" i="1">
                <a:latin typeface="Trebuchet MS"/>
                <a:cs typeface="Trebuchet MS"/>
              </a:rPr>
              <a:t/>
            </a:r>
            <a:r>
              <a:rPr dirty="0" sz="2250" spc="-1190" i="1">
                <a:latin typeface="Trebuchet MS"/>
                <a:cs typeface="Trebuchet MS"/>
              </a:rPr>
              <a:t/>
            </a:r>
            <a:endParaRPr sz="2250">
              <a:latin typeface="Trebuchet MS"/>
              <a:cs typeface="Trebuchet MS"/>
            </a:endParaRPr>
          </a:p>
        </p:txBody>
      </p:sp>
      <p:pic>
        <p:nvPicPr>
          <p:cNvPr id="13" name="object 1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7200" y="4085590"/>
            <a:ext cx="2401570" cy="668020"/>
          </a:xfrm>
          <a:prstGeom prst="rect">
            <a:avLst/>
          </a:prstGeom>
        </p:spPr>
      </p:pic>
      <p:sp>
        <p:nvSpPr>
          <p:cNvPr id="14" name="object 14"/>
          <p:cNvSpPr txBox="1"/>
          <p:nvPr/>
        </p:nvSpPr>
        <p:spPr>
          <a:xfrm>
            <a:off x="4117340" y="4420870"/>
            <a:ext cx="277495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>
                <a:latin typeface="Microsoft Sans Serif"/>
                <a:cs typeface="Microsoft Sans Serif"/>
              </a:rPr>
              <a:t>Coeff.</a:t>
            </a:r>
            <a:r>
              <a:rPr dirty="0" sz="2000" spc="-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compressibility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15" name="object 1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787140" y="4085590"/>
            <a:ext cx="3437890" cy="97409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82270" y="453390"/>
            <a:ext cx="8122284" cy="341502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Problem</a:t>
            </a:r>
            <a:r>
              <a:rPr dirty="0" sz="2000" spc="-5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9: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350">
              <a:latin typeface="Microsoft Sans Serif"/>
              <a:cs typeface="Microsoft Sans Serif"/>
            </a:endParaRPr>
          </a:p>
          <a:p>
            <a:pPr marL="12700" marR="5080">
              <a:lnSpc>
                <a:spcPct val="100400"/>
              </a:lnSpc>
            </a:pP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-9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liquid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which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is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compressed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cycle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if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it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has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1000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cu.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cm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(1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liter)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at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2MPa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and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990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cu.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cm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at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2.5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Mpa.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22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000">
              <a:latin typeface="Microsoft Sans Serif"/>
              <a:cs typeface="Microsoft Sans Serif"/>
            </a:endParaRPr>
          </a:p>
          <a:p>
            <a:pPr marL="355600" indent="-342900">
              <a:lnSpc>
                <a:spcPct val="100000"/>
              </a:lnSpc>
              <a:buAutoNum type="arabicParenR"/>
              <a:tabLst>
                <a:tab pos="3556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bulk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modulus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20">
                <a:latin typeface="Microsoft Sans Serif"/>
                <a:cs typeface="Microsoft Sans Serif"/>
              </a:rPr>
              <a:t>elasticity.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355600" indent="-342900">
              <a:lnSpc>
                <a:spcPct val="100000"/>
              </a:lnSpc>
              <a:buAutoNum type="arabicParenR"/>
              <a:tabLst>
                <a:tab pos="3556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percentage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decreased.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355600" indent="-342900">
              <a:lnSpc>
                <a:spcPct val="100000"/>
              </a:lnSpc>
              <a:buAutoNum type="arabicParenR"/>
              <a:tabLst>
                <a:tab pos="3556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coefficient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5">
                <a:latin typeface="Microsoft Sans Serif"/>
                <a:cs typeface="Microsoft Sans Serif"/>
              </a:rPr>
              <a:t>compressibility.</a:t>
            </a:r>
            <a:endParaRPr sz="2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6240" y="412750"/>
            <a:ext cx="1013460" cy="3302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5"/>
              <a:t>S</a:t>
            </a:r>
            <a:r>
              <a:rPr dirty="0" spc="5"/>
              <a:t>o</a:t>
            </a:r>
            <a:r>
              <a:rPr dirty="0" spc="-20"/>
              <a:t>l</a:t>
            </a:r>
            <a:r>
              <a:rPr dirty="0" spc="5"/>
              <a:t>u</a:t>
            </a:r>
            <a:r>
              <a:rPr dirty="0" spc="-10"/>
              <a:t>t</a:t>
            </a:r>
            <a:r>
              <a:rPr dirty="0" spc="-20"/>
              <a:t>i</a:t>
            </a:r>
            <a:r>
              <a:rPr dirty="0" spc="5"/>
              <a:t>o</a:t>
            </a:r>
            <a:r>
              <a:rPr dirty="0" spc="-5"/>
              <a:t>n</a:t>
            </a:r>
            <a:r>
              <a:rPr dirty="0"/>
              <a:t>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96240" y="1633220"/>
            <a:ext cx="322199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1)</a:t>
            </a:r>
            <a:r>
              <a:rPr dirty="0" sz="2000" spc="38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Bulk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modulus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elasticity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96240" y="2242820"/>
            <a:ext cx="1192530" cy="1244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=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=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=</a:t>
            </a:r>
            <a:r>
              <a:rPr dirty="0" sz="2000" spc="-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100(0.5)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=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50MPa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0" y="382270"/>
            <a:ext cx="3408679" cy="3688079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649470" y="1593850"/>
            <a:ext cx="2795270" cy="635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2)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Percentage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 </a:t>
            </a:r>
            <a:r>
              <a:rPr dirty="0" sz="2000" spc="-5">
                <a:latin typeface="Microsoft Sans Serif"/>
                <a:cs typeface="Microsoft Sans Serif"/>
              </a:rPr>
              <a:t>volume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decreased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19320" y="2813050"/>
            <a:ext cx="16700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1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72000" y="1562100"/>
            <a:ext cx="3962400" cy="1758950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2867660" y="4124959"/>
            <a:ext cx="353949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3)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Coefficient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compressibility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937510" y="5344159"/>
            <a:ext cx="52070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5">
                <a:latin typeface="Microsoft Sans Serif"/>
                <a:cs typeface="Microsoft Sans Serif"/>
              </a:rPr>
              <a:t>0</a:t>
            </a:r>
            <a:r>
              <a:rPr dirty="0" sz="2000" spc="-10">
                <a:latin typeface="Microsoft Sans Serif"/>
                <a:cs typeface="Microsoft Sans Serif"/>
              </a:rPr>
              <a:t>.</a:t>
            </a:r>
            <a:r>
              <a:rPr dirty="0" sz="2000" spc="5">
                <a:latin typeface="Microsoft Sans Serif"/>
                <a:cs typeface="Microsoft Sans Serif"/>
              </a:rPr>
              <a:t>0</a:t>
            </a:r>
            <a:r>
              <a:rPr dirty="0" sz="2000">
                <a:latin typeface="Microsoft Sans Serif"/>
                <a:cs typeface="Microsoft Sans Serif"/>
              </a:rPr>
              <a:t>2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11" name="object 1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776220" y="4093209"/>
            <a:ext cx="3726179" cy="1884679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200" y="441959"/>
            <a:ext cx="7955280" cy="38074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032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Problem</a:t>
            </a:r>
            <a:r>
              <a:rPr dirty="0" sz="2000" spc="-5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10: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22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900">
              <a:latin typeface="Microsoft Sans Serif"/>
              <a:cs typeface="Microsoft Sans Serif"/>
            </a:endParaRPr>
          </a:p>
          <a:p>
            <a:pPr marL="12700" marR="508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-9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one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cu.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Meter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water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is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subjected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to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pressure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increase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14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MPa.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356235" marR="810260" indent="-342900">
              <a:lnSpc>
                <a:spcPct val="100000"/>
              </a:lnSpc>
              <a:buAutoNum type="arabicParenR"/>
              <a:tabLst>
                <a:tab pos="35687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change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its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if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it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has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bulk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modulus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elasticity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2200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MPa.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356870" indent="-342900">
              <a:lnSpc>
                <a:spcPct val="100000"/>
              </a:lnSpc>
              <a:buAutoNum type="arabicParenR"/>
              <a:tabLst>
                <a:tab pos="35687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percentage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decreased.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356870" indent="-342900">
              <a:lnSpc>
                <a:spcPct val="100000"/>
              </a:lnSpc>
              <a:buAutoNum type="arabicParenR"/>
              <a:tabLst>
                <a:tab pos="35687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coefficient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5">
                <a:latin typeface="Microsoft Sans Serif"/>
                <a:cs typeface="Microsoft Sans Serif"/>
              </a:rPr>
              <a:t>compressibility.</a:t>
            </a:r>
            <a:endParaRPr sz="2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4819" y="243840"/>
            <a:ext cx="1014730" cy="3302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5"/>
              <a:t>S</a:t>
            </a:r>
            <a:r>
              <a:rPr dirty="0" spc="5"/>
              <a:t>o</a:t>
            </a:r>
            <a:r>
              <a:rPr dirty="0" spc="-20"/>
              <a:t>l</a:t>
            </a:r>
            <a:r>
              <a:rPr dirty="0" spc="5"/>
              <a:t>u</a:t>
            </a:r>
            <a:r>
              <a:rPr dirty="0" spc="-10"/>
              <a:t>t</a:t>
            </a:r>
            <a:r>
              <a:rPr dirty="0" spc="-20"/>
              <a:t>i</a:t>
            </a:r>
            <a:r>
              <a:rPr dirty="0" spc="5"/>
              <a:t>on</a:t>
            </a:r>
            <a:r>
              <a:rPr dirty="0"/>
              <a:t>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88950" y="1098550"/>
            <a:ext cx="8280400" cy="15506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397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1)</a:t>
            </a:r>
            <a:r>
              <a:rPr dirty="0" sz="2000" spc="39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Change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its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if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it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has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bulk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modulus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elasticity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2200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Mpa.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12700" marR="754380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E= </a:t>
            </a:r>
            <a:r>
              <a:rPr dirty="0" sz="2000" spc="5">
                <a:latin typeface="Microsoft Sans Serif"/>
                <a:cs typeface="Microsoft Sans Serif"/>
              </a:rPr>
              <a:t> 22</a:t>
            </a:r>
            <a:r>
              <a:rPr dirty="0" sz="2000" spc="-5">
                <a:latin typeface="Microsoft Sans Serif"/>
                <a:cs typeface="Microsoft Sans Serif"/>
              </a:rPr>
              <a:t>0</a:t>
            </a:r>
            <a:r>
              <a:rPr dirty="0" sz="2000" spc="5">
                <a:latin typeface="Microsoft Sans Serif"/>
                <a:cs typeface="Microsoft Sans Serif"/>
              </a:rPr>
              <a:t>0</a:t>
            </a:r>
            <a:r>
              <a:rPr dirty="0" sz="2000">
                <a:latin typeface="Microsoft Sans Serif"/>
                <a:cs typeface="Microsoft Sans Serif"/>
              </a:rPr>
              <a:t>=</a:t>
            </a:r>
            <a:endParaRPr sz="2000">
              <a:latin typeface="Microsoft Sans Serif"/>
              <a:cs typeface="Microsoft Sans Serif"/>
            </a:endParaRPr>
          </a:p>
          <a:p>
            <a:pPr marL="8382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-0.0064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1000" y="1068069"/>
            <a:ext cx="8505190" cy="216789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81000" y="3505200"/>
            <a:ext cx="6324600" cy="101473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57200" y="3538220"/>
            <a:ext cx="4127500" cy="2387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83820" marR="5080" indent="-71120">
              <a:lnSpc>
                <a:spcPct val="100000"/>
              </a:lnSpc>
              <a:spcBef>
                <a:spcPts val="100"/>
              </a:spcBef>
              <a:buAutoNum type="arabicParenR" startAt="2"/>
              <a:tabLst>
                <a:tab pos="310515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Percentage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decreased: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0.0064</a:t>
            </a:r>
            <a:endParaRPr sz="2000">
              <a:latin typeface="Microsoft Sans Serif"/>
              <a:cs typeface="Microsoft Sans Serif"/>
            </a:endParaRPr>
          </a:p>
          <a:p>
            <a:pPr marL="8382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0.64</a:t>
            </a:r>
            <a:endParaRPr sz="2000">
              <a:latin typeface="Microsoft Sans Serif"/>
              <a:cs typeface="Microsoft Sans Serif"/>
            </a:endParaRPr>
          </a:p>
          <a:p>
            <a:pPr marL="97790" marR="506730" indent="-71120">
              <a:lnSpc>
                <a:spcPct val="200400"/>
              </a:lnSpc>
              <a:spcBef>
                <a:spcPts val="1780"/>
              </a:spcBef>
              <a:buAutoNum type="arabicParenR" startAt="3"/>
              <a:tabLst>
                <a:tab pos="323850" algn="l"/>
              </a:tabLst>
            </a:pPr>
            <a:r>
              <a:rPr dirty="0" sz="2000" spc="-10">
                <a:latin typeface="Microsoft Sans Serif"/>
                <a:cs typeface="Microsoft Sans Serif"/>
              </a:rPr>
              <a:t>Coefficient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compressibility: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4.54x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81000" y="4953000"/>
            <a:ext cx="3797300" cy="11430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9890" y="337820"/>
            <a:ext cx="1622425" cy="3302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5"/>
              <a:t>Problem</a:t>
            </a:r>
            <a:r>
              <a:rPr dirty="0" spc="-20"/>
              <a:t> </a:t>
            </a:r>
            <a:r>
              <a:rPr dirty="0"/>
              <a:t>10A</a:t>
            </a:r>
            <a:r>
              <a:rPr dirty="0" spc="-125"/>
              <a:t> </a:t>
            </a:r>
            <a:r>
              <a:rPr dirty="0"/>
              <a:t>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82270" y="1174750"/>
            <a:ext cx="7959090" cy="30746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-9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rigid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container</a:t>
            </a:r>
            <a:r>
              <a:rPr dirty="0" sz="2000" spc="3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is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partly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filled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with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liquid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at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1520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kPa.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 </a:t>
            </a:r>
            <a:r>
              <a:rPr dirty="0" sz="2000" spc="-5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liquid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is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1.232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liters.</a:t>
            </a:r>
            <a:r>
              <a:rPr dirty="0" sz="2000" spc="-9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At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pressure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3039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kPa,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 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liquid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is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1.231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liters.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355600" indent="-342900">
              <a:lnSpc>
                <a:spcPct val="100000"/>
              </a:lnSpc>
              <a:buAutoNum type="arabicParenR"/>
              <a:tabLst>
                <a:tab pos="3556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average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bulk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modulus</a:t>
            </a:r>
            <a:r>
              <a:rPr dirty="0" sz="2000" spc="3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elasticity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liquid.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355600" indent="-342900">
              <a:lnSpc>
                <a:spcPct val="100000"/>
              </a:lnSpc>
              <a:buAutoNum type="arabicParenR"/>
              <a:tabLst>
                <a:tab pos="3556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coefficient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compressibility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355600" marR="38735" indent="-342900">
              <a:lnSpc>
                <a:spcPct val="100000"/>
              </a:lnSpc>
              <a:spcBef>
                <a:spcPts val="5"/>
              </a:spcBef>
              <a:buAutoNum type="arabicParenR"/>
              <a:tabLst>
                <a:tab pos="3556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If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liquid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has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density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1593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kg/,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what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is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speed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sound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medium.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0" y="1144269"/>
            <a:ext cx="8458200" cy="3167379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41019" y="340359"/>
            <a:ext cx="101473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S</a:t>
            </a:r>
            <a:r>
              <a:rPr dirty="0" sz="2000" spc="5">
                <a:latin typeface="Microsoft Sans Serif"/>
                <a:cs typeface="Microsoft Sans Serif"/>
              </a:rPr>
              <a:t>o</a:t>
            </a:r>
            <a:r>
              <a:rPr dirty="0" sz="2000" spc="-20">
                <a:latin typeface="Microsoft Sans Serif"/>
                <a:cs typeface="Microsoft Sans Serif"/>
              </a:rPr>
              <a:t>l</a:t>
            </a:r>
            <a:r>
              <a:rPr dirty="0" sz="2000" spc="5">
                <a:latin typeface="Microsoft Sans Serif"/>
                <a:cs typeface="Microsoft Sans Serif"/>
              </a:rPr>
              <a:t>u</a:t>
            </a:r>
            <a:r>
              <a:rPr dirty="0" sz="2000" spc="-10">
                <a:latin typeface="Microsoft Sans Serif"/>
                <a:cs typeface="Microsoft Sans Serif"/>
              </a:rPr>
              <a:t>t</a:t>
            </a:r>
            <a:r>
              <a:rPr dirty="0" sz="2000" spc="-20">
                <a:latin typeface="Microsoft Sans Serif"/>
                <a:cs typeface="Microsoft Sans Serif"/>
              </a:rPr>
              <a:t>i</a:t>
            </a:r>
            <a:r>
              <a:rPr dirty="0" sz="2000" spc="5">
                <a:latin typeface="Microsoft Sans Serif"/>
                <a:cs typeface="Microsoft Sans Serif"/>
              </a:rPr>
              <a:t>on</a:t>
            </a:r>
            <a:r>
              <a:rPr dirty="0" sz="2000">
                <a:latin typeface="Microsoft Sans Serif"/>
                <a:cs typeface="Microsoft Sans Serif"/>
              </a:rPr>
              <a:t>: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48640" y="1098550"/>
            <a:ext cx="329311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1)</a:t>
            </a:r>
            <a:r>
              <a:rPr dirty="0" sz="2000" spc="36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Bulk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modulus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elasticity: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48640" y="1708150"/>
            <a:ext cx="1416685" cy="12458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99314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K</a:t>
            </a:r>
            <a:r>
              <a:rPr dirty="0" sz="2000" spc="10">
                <a:latin typeface="Microsoft Sans Serif"/>
                <a:cs typeface="Microsoft Sans Serif"/>
              </a:rPr>
              <a:t>=</a:t>
            </a:r>
            <a:r>
              <a:rPr dirty="0" sz="2000">
                <a:latin typeface="Microsoft Sans Serif"/>
                <a:cs typeface="Microsoft Sans Serif"/>
              </a:rPr>
              <a:t>-  </a:t>
            </a:r>
            <a:r>
              <a:rPr dirty="0" sz="2000" spc="-5">
                <a:latin typeface="Microsoft Sans Serif"/>
                <a:cs typeface="Microsoft Sans Serif"/>
              </a:rPr>
              <a:t>K=</a:t>
            </a:r>
            <a:endParaRPr sz="2000">
              <a:latin typeface="Microsoft Sans Serif"/>
              <a:cs typeface="Microsoft Sans Serif"/>
            </a:endParaRPr>
          </a:p>
          <a:p>
            <a:pPr marL="12700" marR="5080">
              <a:lnSpc>
                <a:spcPct val="100000"/>
              </a:lnSpc>
              <a:spcBef>
                <a:spcPts val="10"/>
              </a:spcBef>
            </a:pPr>
            <a:r>
              <a:rPr dirty="0" sz="2000" spc="-5">
                <a:latin typeface="Microsoft Sans Serif"/>
                <a:cs typeface="Microsoft Sans Serif"/>
              </a:rPr>
              <a:t>K= 1.87kPa 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K=</a:t>
            </a:r>
            <a:r>
              <a:rPr dirty="0" sz="2000" spc="-4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1.87GPa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1068069"/>
            <a:ext cx="3479800" cy="250444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544830" y="3766820"/>
            <a:ext cx="308737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2)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coeff.</a:t>
            </a:r>
            <a:r>
              <a:rPr dirty="0" sz="2000" spc="-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compressibility: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14680" y="4986020"/>
            <a:ext cx="138239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0.5347</a:t>
            </a:r>
            <a:r>
              <a:rPr dirty="0" sz="2000" spc="-5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GPa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7200" y="3735070"/>
            <a:ext cx="3266440" cy="1884680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5801359" y="1098550"/>
            <a:ext cx="231521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Microsoft Sans Serif"/>
                <a:cs typeface="Microsoft Sans Serif"/>
              </a:rPr>
              <a:t>3)</a:t>
            </a:r>
            <a:r>
              <a:rPr dirty="0" sz="2000" spc="-5">
                <a:latin typeface="Microsoft Sans Serif"/>
                <a:cs typeface="Microsoft Sans Serif"/>
              </a:rPr>
              <a:t> </a:t>
            </a:r>
            <a:r>
              <a:rPr dirty="0" sz="2000" spc="-20">
                <a:latin typeface="Microsoft Sans Serif"/>
                <a:cs typeface="Microsoft Sans Serif"/>
              </a:rPr>
              <a:t>Velocity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sound: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801359" y="1709420"/>
            <a:ext cx="1458595" cy="939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112014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V</a:t>
            </a:r>
            <a:r>
              <a:rPr dirty="0" sz="2000">
                <a:latin typeface="Microsoft Sans Serif"/>
                <a:cs typeface="Microsoft Sans Serif"/>
              </a:rPr>
              <a:t>=  </a:t>
            </a:r>
            <a:r>
              <a:rPr dirty="0" sz="2000" spc="-5">
                <a:latin typeface="Microsoft Sans Serif"/>
                <a:cs typeface="Microsoft Sans Serif"/>
              </a:rPr>
              <a:t>V</a:t>
            </a:r>
            <a:r>
              <a:rPr dirty="0" sz="2000">
                <a:latin typeface="Microsoft Sans Serif"/>
                <a:cs typeface="Microsoft Sans Serif"/>
              </a:rPr>
              <a:t>=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V=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1083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m/s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11" name="object 1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715000" y="1068069"/>
            <a:ext cx="2490470" cy="2265679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8469" y="365759"/>
            <a:ext cx="8085455" cy="43408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032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Problem</a:t>
            </a:r>
            <a:r>
              <a:rPr dirty="0" sz="2000" spc="-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10-B</a:t>
            </a:r>
            <a:r>
              <a:rPr dirty="0" sz="2000" spc="-3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: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400">
              <a:latin typeface="Microsoft Sans Serif"/>
              <a:cs typeface="Microsoft Sans Serif"/>
            </a:endParaRPr>
          </a:p>
          <a:p>
            <a:pPr marL="12700" marR="122555">
              <a:lnSpc>
                <a:spcPct val="100200"/>
              </a:lnSpc>
            </a:pPr>
            <a:r>
              <a:rPr dirty="0" sz="2000" spc="-5">
                <a:latin typeface="Microsoft Sans Serif"/>
                <a:cs typeface="Microsoft Sans Serif"/>
              </a:rPr>
              <a:t>At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depth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7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km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ocean,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pressure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is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71.6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Mpa.</a:t>
            </a:r>
            <a:r>
              <a:rPr dirty="0" sz="2000" spc="-10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Assume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 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at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surface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10.05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N/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and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an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average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bul-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modulus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elasticity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2.34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Gpa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for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that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pressure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range.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22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000">
              <a:latin typeface="Microsoft Sans Serif"/>
              <a:cs typeface="Microsoft Sans Serif"/>
            </a:endParaRPr>
          </a:p>
          <a:p>
            <a:pPr marL="354965" marR="5080" indent="-342900">
              <a:lnSpc>
                <a:spcPct val="100000"/>
              </a:lnSpc>
              <a:buAutoNum type="arabicParenR"/>
              <a:tabLst>
                <a:tab pos="3556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change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between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surface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and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7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525">
                <a:latin typeface="Microsoft Sans Serif"/>
                <a:cs typeface="Microsoft Sans Serif"/>
              </a:rPr>
              <a:t>–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m.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355600" indent="-342900">
              <a:lnSpc>
                <a:spcPct val="100000"/>
              </a:lnSpc>
              <a:buAutoNum type="arabicParenR"/>
              <a:tabLst>
                <a:tab pos="3556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at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7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170">
                <a:latin typeface="Microsoft Sans Serif"/>
                <a:cs typeface="Microsoft Sans Serif"/>
              </a:rPr>
              <a:t>–m.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buFont typeface="Microsoft Sans Serif"/>
              <a:buAutoNum type="arabicParenR"/>
            </a:pPr>
            <a:endParaRPr sz="22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Microsoft Sans Serif"/>
              <a:buAutoNum type="arabicParenR"/>
            </a:pPr>
            <a:endParaRPr sz="2000">
              <a:latin typeface="Microsoft Sans Serif"/>
              <a:cs typeface="Microsoft Sans Serif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AutoNum type="arabicParenR"/>
              <a:tabLst>
                <a:tab pos="3556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at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7-m.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1000" y="990600"/>
            <a:ext cx="8382000" cy="37846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5800" y="463643"/>
            <a:ext cx="5194199" cy="5990664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79729" y="261620"/>
            <a:ext cx="8195945" cy="3530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Problem</a:t>
            </a:r>
            <a:r>
              <a:rPr dirty="0" sz="2000" spc="-5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11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3150">
              <a:latin typeface="Microsoft Sans Serif"/>
              <a:cs typeface="Microsoft Sans Serif"/>
            </a:endParaRPr>
          </a:p>
          <a:p>
            <a:pPr marL="15240" marR="5080">
              <a:lnSpc>
                <a:spcPct val="100000"/>
              </a:lnSpc>
              <a:spcBef>
                <a:spcPts val="5"/>
              </a:spcBef>
              <a:tabLst>
                <a:tab pos="2458085" algn="l"/>
              </a:tabLst>
            </a:pP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-9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liquid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is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compressed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cylinder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having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1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liter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at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one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MN/ </a:t>
            </a:r>
            <a:r>
              <a:rPr dirty="0" sz="2000" spc="-5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and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995	at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2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MN/.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22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000">
              <a:latin typeface="Microsoft Sans Serif"/>
              <a:cs typeface="Microsoft Sans Serif"/>
            </a:endParaRPr>
          </a:p>
          <a:p>
            <a:pPr marL="358140" indent="-342900">
              <a:lnSpc>
                <a:spcPct val="100000"/>
              </a:lnSpc>
              <a:buAutoNum type="arabicParenR"/>
              <a:tabLst>
                <a:tab pos="35814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change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358140" indent="-342900">
              <a:lnSpc>
                <a:spcPct val="100000"/>
              </a:lnSpc>
              <a:spcBef>
                <a:spcPts val="5"/>
              </a:spcBef>
              <a:buAutoNum type="arabicParenR"/>
              <a:tabLst>
                <a:tab pos="35814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change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pressure.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358140" indent="-342900">
              <a:lnSpc>
                <a:spcPct val="100000"/>
              </a:lnSpc>
              <a:buAutoNum type="arabicParenR"/>
              <a:tabLst>
                <a:tab pos="35814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bulk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modulus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20">
                <a:latin typeface="Microsoft Sans Serif"/>
                <a:cs typeface="Microsoft Sans Serif"/>
              </a:rPr>
              <a:t>elasticity.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0" y="991869"/>
            <a:ext cx="8458200" cy="286004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06070" y="260350"/>
            <a:ext cx="2418715" cy="12458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Solution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22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1)</a:t>
            </a:r>
            <a:r>
              <a:rPr dirty="0" sz="2000" spc="36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Change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06070" y="2395220"/>
            <a:ext cx="254381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2)</a:t>
            </a:r>
            <a:r>
              <a:rPr dirty="0" sz="2000">
                <a:latin typeface="Microsoft Sans Serif"/>
                <a:cs typeface="Microsoft Sans Serif"/>
              </a:rPr>
              <a:t> Change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-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pressure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6070" y="3614420"/>
            <a:ext cx="3175635" cy="15506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3)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Bulk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modulus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 </a:t>
            </a:r>
            <a:r>
              <a:rPr dirty="0" sz="2000" spc="-5">
                <a:latin typeface="Microsoft Sans Serif"/>
                <a:cs typeface="Microsoft Sans Serif"/>
              </a:rPr>
              <a:t>elasticity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12700" marR="283718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E</a:t>
            </a:r>
            <a:r>
              <a:rPr dirty="0" sz="2000">
                <a:latin typeface="Microsoft Sans Serif"/>
                <a:cs typeface="Microsoft Sans Serif"/>
              </a:rPr>
              <a:t>=  </a:t>
            </a:r>
            <a:r>
              <a:rPr dirty="0" sz="2000" spc="-5">
                <a:latin typeface="Microsoft Sans Serif"/>
                <a:cs typeface="Microsoft Sans Serif"/>
              </a:rPr>
              <a:t>E</a:t>
            </a:r>
            <a:r>
              <a:rPr dirty="0" sz="2000">
                <a:latin typeface="Microsoft Sans Serif"/>
                <a:cs typeface="Microsoft Sans Serif"/>
              </a:rPr>
              <a:t>=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E= </a:t>
            </a:r>
            <a:r>
              <a:rPr dirty="0" sz="2000">
                <a:latin typeface="Microsoft Sans Serif"/>
                <a:cs typeface="Microsoft Sans Serif"/>
              </a:rPr>
              <a:t>200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MPa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" y="228600"/>
            <a:ext cx="7696200" cy="556133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47800" y="262890"/>
            <a:ext cx="5866130" cy="396240"/>
          </a:xfrm>
          <a:custGeom>
            <a:avLst/>
            <a:gdLst/>
            <a:ahLst/>
            <a:cxnLst/>
            <a:rect l="l" t="t" r="r" b="b"/>
            <a:pathLst>
              <a:path w="5866130" h="396240">
                <a:moveTo>
                  <a:pt x="5866130" y="0"/>
                </a:moveTo>
                <a:lnTo>
                  <a:pt x="0" y="0"/>
                </a:lnTo>
                <a:lnTo>
                  <a:pt x="0" y="396239"/>
                </a:lnTo>
                <a:lnTo>
                  <a:pt x="2933700" y="396239"/>
                </a:lnTo>
                <a:lnTo>
                  <a:pt x="5866130" y="396239"/>
                </a:lnTo>
                <a:lnTo>
                  <a:pt x="58661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875789" y="295909"/>
            <a:ext cx="495998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295015" algn="l"/>
              </a:tabLst>
            </a:pPr>
            <a:r>
              <a:rPr dirty="0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SPECIFIC</a:t>
            </a:r>
            <a:r>
              <a:rPr dirty="0" sz="2000" spc="3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WEIGHT</a:t>
            </a:r>
            <a:r>
              <a:rPr dirty="0" sz="2000" spc="-1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>
                <a:solidFill>
                  <a:srgbClr val="FFFFFF"/>
                </a:solidFill>
                <a:latin typeface="Microsoft Sans Serif"/>
                <a:cs typeface="Microsoft Sans Serif"/>
              </a:rPr>
              <a:t>OF</a:t>
            </a:r>
            <a:r>
              <a:rPr dirty="0" sz="2000" spc="-8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AIR	AND</a:t>
            </a:r>
            <a:r>
              <a:rPr dirty="0" sz="2000" spc="-4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2000" spc="-5">
                <a:solidFill>
                  <a:srgbClr val="FFFFFF"/>
                </a:solidFill>
                <a:latin typeface="Microsoft Sans Serif"/>
                <a:cs typeface="Microsoft Sans Serif"/>
              </a:rPr>
              <a:t>GASSES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3390" y="2092960"/>
            <a:ext cx="2362200" cy="525779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472440" y="1066800"/>
            <a:ext cx="4147820" cy="37922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Specific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</a:t>
            </a:r>
            <a:r>
              <a:rPr dirty="0" sz="2000">
                <a:latin typeface="Microsoft Sans Serif"/>
                <a:cs typeface="Microsoft Sans Serif"/>
              </a:rPr>
              <a:t> of </a:t>
            </a:r>
            <a:r>
              <a:rPr dirty="0" sz="2000" spc="-5">
                <a:latin typeface="Microsoft Sans Serif"/>
                <a:cs typeface="Microsoft Sans Serif"/>
              </a:rPr>
              <a:t>air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and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gases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22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000">
              <a:latin typeface="Microsoft Sans Serif"/>
              <a:cs typeface="Microsoft Sans Serif"/>
            </a:endParaRPr>
          </a:p>
          <a:p>
            <a:pPr marL="140335">
              <a:lnSpc>
                <a:spcPct val="100000"/>
              </a:lnSpc>
              <a:spcBef>
                <a:spcPts val="5"/>
              </a:spcBef>
            </a:pPr>
            <a:r>
              <a:rPr dirty="0" sz="2000" spc="-5">
                <a:latin typeface="Microsoft Sans Serif"/>
                <a:cs typeface="Microsoft Sans Serif"/>
              </a:rPr>
              <a:t>Sp.</a:t>
            </a:r>
            <a:r>
              <a:rPr dirty="0" sz="2000" spc="-10">
                <a:latin typeface="Microsoft Sans Serif"/>
                <a:cs typeface="Microsoft Sans Serif"/>
              </a:rPr>
              <a:t> Weight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r>
              <a:rPr dirty="0" sz="2000" spc="20">
                <a:latin typeface="Tahoma"/>
                <a:cs typeface="Tahoma"/>
              </a:rPr>
              <a:t>ϒ</a:t>
            </a:r>
            <a:r>
              <a:rPr dirty="0" sz="2000" spc="20">
                <a:latin typeface="Microsoft Sans Serif"/>
                <a:cs typeface="Microsoft Sans Serif"/>
              </a:rPr>
              <a:t>=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2300">
              <a:latin typeface="Microsoft Sans Serif"/>
              <a:cs typeface="Microsoft Sans Serif"/>
            </a:endParaRPr>
          </a:p>
          <a:p>
            <a:pPr marL="70485">
              <a:lnSpc>
                <a:spcPct val="100000"/>
              </a:lnSpc>
              <a:spcBef>
                <a:spcPts val="1914"/>
              </a:spcBef>
            </a:pPr>
            <a:r>
              <a:rPr dirty="0" sz="2000" spc="-5">
                <a:latin typeface="Microsoft Sans Serif"/>
                <a:cs typeface="Microsoft Sans Serif"/>
              </a:rPr>
              <a:t>P=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absolute</a:t>
            </a:r>
            <a:r>
              <a:rPr dirty="0" sz="2000">
                <a:latin typeface="Microsoft Sans Serif"/>
                <a:cs typeface="Microsoft Sans Serif"/>
              </a:rPr>
              <a:t> pressure</a:t>
            </a:r>
            <a:endParaRPr sz="2000">
              <a:latin typeface="Microsoft Sans Serif"/>
              <a:cs typeface="Microsoft Sans Serif"/>
            </a:endParaRPr>
          </a:p>
          <a:p>
            <a:pPr marL="70485" marR="508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T=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absolute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temperature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kelvin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or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rankine</a:t>
            </a:r>
            <a:endParaRPr sz="2000">
              <a:latin typeface="Microsoft Sans Serif"/>
              <a:cs typeface="Microsoft Sans Serif"/>
            </a:endParaRPr>
          </a:p>
          <a:p>
            <a:pPr marL="70485">
              <a:lnSpc>
                <a:spcPct val="100000"/>
              </a:lnSpc>
              <a:spcBef>
                <a:spcPts val="10"/>
              </a:spcBef>
            </a:pPr>
            <a:r>
              <a:rPr dirty="0" sz="2000">
                <a:latin typeface="Microsoft Sans Serif"/>
                <a:cs typeface="Microsoft Sans Serif"/>
              </a:rPr>
              <a:t>R=</a:t>
            </a:r>
            <a:endParaRPr sz="2000">
              <a:latin typeface="Microsoft Sans Serif"/>
              <a:cs typeface="Microsoft Sans Serif"/>
            </a:endParaRPr>
          </a:p>
          <a:p>
            <a:pPr marL="70485" marR="210185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T</a:t>
            </a:r>
            <a:r>
              <a:rPr dirty="0" sz="2000">
                <a:latin typeface="Microsoft Sans Serif"/>
                <a:cs typeface="Microsoft Sans Serif"/>
              </a:rPr>
              <a:t>=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5">
                <a:latin typeface="Microsoft Sans Serif"/>
                <a:cs typeface="Microsoft Sans Serif"/>
              </a:rPr>
              <a:t>4</a:t>
            </a:r>
            <a:r>
              <a:rPr dirty="0" sz="2000" spc="-5">
                <a:latin typeface="Microsoft Sans Serif"/>
                <a:cs typeface="Microsoft Sans Serif"/>
              </a:rPr>
              <a:t>6</a:t>
            </a:r>
            <a:r>
              <a:rPr dirty="0" sz="2000">
                <a:latin typeface="Microsoft Sans Serif"/>
                <a:cs typeface="Microsoft Sans Serif"/>
              </a:rPr>
              <a:t>0</a:t>
            </a:r>
            <a:r>
              <a:rPr dirty="0" sz="2000" spc="-20">
                <a:latin typeface="Microsoft Sans Serif"/>
                <a:cs typeface="Microsoft Sans Serif"/>
              </a:rPr>
              <a:t> </a:t>
            </a:r>
            <a:r>
              <a:rPr dirty="0" sz="2000" spc="-1445">
                <a:latin typeface="Arial MT"/>
                <a:cs typeface="Arial MT"/>
              </a:rPr>
              <a:t/>
            </a:r>
            <a:r>
              <a:rPr dirty="0" sz="2000" spc="-1000">
                <a:latin typeface="Arial MT"/>
                <a:cs typeface="Arial MT"/>
              </a:rPr>
              <a:t/>
            </a:r>
            <a:r>
              <a:rPr dirty="0" sz="2000">
                <a:latin typeface="Arial MT"/>
                <a:cs typeface="Arial MT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r</a:t>
            </a:r>
            <a:r>
              <a:rPr dirty="0" sz="2000" spc="-5">
                <a:latin typeface="Microsoft Sans Serif"/>
                <a:cs typeface="Microsoft Sans Serif"/>
              </a:rPr>
              <a:t>a</a:t>
            </a:r>
            <a:r>
              <a:rPr dirty="0" sz="2000" spc="5">
                <a:latin typeface="Microsoft Sans Serif"/>
                <a:cs typeface="Microsoft Sans Serif"/>
              </a:rPr>
              <a:t>nk</a:t>
            </a:r>
            <a:r>
              <a:rPr dirty="0" sz="2000" spc="-20">
                <a:latin typeface="Microsoft Sans Serif"/>
                <a:cs typeface="Microsoft Sans Serif"/>
              </a:rPr>
              <a:t>i</a:t>
            </a:r>
            <a:r>
              <a:rPr dirty="0" sz="2000" spc="5">
                <a:latin typeface="Microsoft Sans Serif"/>
                <a:cs typeface="Microsoft Sans Serif"/>
              </a:rPr>
              <a:t>n</a:t>
            </a:r>
            <a:r>
              <a:rPr dirty="0" sz="2000">
                <a:latin typeface="Microsoft Sans Serif"/>
                <a:cs typeface="Microsoft Sans Serif"/>
              </a:rPr>
              <a:t>e  </a:t>
            </a:r>
            <a:r>
              <a:rPr dirty="0" sz="2000">
                <a:latin typeface="Microsoft Sans Serif"/>
                <a:cs typeface="Microsoft Sans Serif"/>
              </a:rPr>
              <a:t>R=</a:t>
            </a:r>
            <a:r>
              <a:rPr dirty="0" sz="2000" spc="-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gas constant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3390" y="2973070"/>
            <a:ext cx="4400550" cy="1936749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19430" y="412750"/>
            <a:ext cx="7724140" cy="30746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Problem</a:t>
            </a:r>
            <a:r>
              <a:rPr dirty="0" sz="2000" spc="-5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12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12700" marR="508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-9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gas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having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volume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1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liters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has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pressure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0.24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MPa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at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20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If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gas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constant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R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is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equal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to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212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N/kg.k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compute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355600" indent="-341630">
              <a:lnSpc>
                <a:spcPct val="100000"/>
              </a:lnSpc>
              <a:buAutoNum type="arabicParenR"/>
              <a:tabLst>
                <a:tab pos="3556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Density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-5">
                <a:latin typeface="Microsoft Sans Serif"/>
                <a:cs typeface="Microsoft Sans Serif"/>
              </a:rPr>
              <a:t> the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gas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355600" indent="-341630">
              <a:lnSpc>
                <a:spcPct val="100000"/>
              </a:lnSpc>
              <a:spcBef>
                <a:spcPts val="5"/>
              </a:spcBef>
              <a:buAutoNum type="arabicParenR"/>
              <a:tabLst>
                <a:tab pos="355600" algn="l"/>
              </a:tabLst>
            </a:pPr>
            <a:r>
              <a:rPr dirty="0" sz="2000">
                <a:latin typeface="Microsoft Sans Serif"/>
                <a:cs typeface="Microsoft Sans Serif"/>
              </a:rPr>
              <a:t>Mass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gas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355600" indent="-341630">
              <a:lnSpc>
                <a:spcPct val="100000"/>
              </a:lnSpc>
              <a:buAutoNum type="arabicParenR"/>
              <a:tabLst>
                <a:tab pos="355600" algn="l"/>
              </a:tabLst>
            </a:pPr>
            <a:r>
              <a:rPr dirty="0" sz="2000" spc="-10">
                <a:latin typeface="Microsoft Sans Serif"/>
                <a:cs typeface="Microsoft Sans Serif"/>
              </a:rPr>
              <a:t>Weight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gas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1959" y="990600"/>
            <a:ext cx="8166100" cy="255270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06070" y="184150"/>
            <a:ext cx="1785620" cy="5209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Solution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p=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T=</a:t>
            </a:r>
            <a:r>
              <a:rPr dirty="0" sz="2000" spc="-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273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T=</a:t>
            </a:r>
            <a:r>
              <a:rPr dirty="0" sz="2000">
                <a:latin typeface="Microsoft Sans Serif"/>
                <a:cs typeface="Microsoft Sans Serif"/>
              </a:rPr>
              <a:t> 273 +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24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T=</a:t>
            </a:r>
            <a:r>
              <a:rPr dirty="0" sz="2000" spc="-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297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355600" indent="-342900">
              <a:lnSpc>
                <a:spcPct val="100000"/>
              </a:lnSpc>
              <a:buAutoNum type="arabicParenR"/>
              <a:tabLst>
                <a:tab pos="3556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p=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p=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3.81 </a:t>
            </a:r>
            <a:r>
              <a:rPr dirty="0" sz="2000">
                <a:latin typeface="Microsoft Sans Serif"/>
                <a:cs typeface="Microsoft Sans Serif"/>
              </a:rPr>
              <a:t>kg/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309245" indent="-297180">
              <a:lnSpc>
                <a:spcPct val="100000"/>
              </a:lnSpc>
              <a:spcBef>
                <a:spcPts val="5"/>
              </a:spcBef>
              <a:buAutoNum type="arabicParenR" startAt="2"/>
              <a:tabLst>
                <a:tab pos="30988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m=</a:t>
            </a:r>
            <a:r>
              <a:rPr dirty="0" sz="2000" spc="-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pV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dirty="0" sz="2000" spc="-5">
                <a:latin typeface="Microsoft Sans Serif"/>
                <a:cs typeface="Microsoft Sans Serif"/>
              </a:rPr>
              <a:t>m= 3.81(0.04)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m=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0.152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kg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309245" indent="-297180">
              <a:lnSpc>
                <a:spcPct val="100000"/>
              </a:lnSpc>
              <a:buAutoNum type="arabicParenR" startAt="3"/>
              <a:tabLst>
                <a:tab pos="309880" algn="l"/>
              </a:tabLst>
            </a:pPr>
            <a:r>
              <a:rPr dirty="0" sz="2000">
                <a:latin typeface="Microsoft Sans Serif"/>
                <a:cs typeface="Microsoft Sans Serif"/>
              </a:rPr>
              <a:t>W=</a:t>
            </a:r>
            <a:r>
              <a:rPr dirty="0" sz="2000" spc="-7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Mg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W=</a:t>
            </a:r>
            <a:r>
              <a:rPr dirty="0" sz="2000" spc="-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0.152(9.81)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W=</a:t>
            </a:r>
            <a:r>
              <a:rPr dirty="0" sz="2000" spc="-5">
                <a:latin typeface="Microsoft Sans Serif"/>
                <a:cs typeface="Microsoft Sans Serif"/>
              </a:rPr>
              <a:t> 1.49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N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" y="153670"/>
            <a:ext cx="8610600" cy="560197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12420" y="261620"/>
            <a:ext cx="7327900" cy="2921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Problem</a:t>
            </a:r>
            <a:r>
              <a:rPr dirty="0" sz="2000" spc="-6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13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3150">
              <a:latin typeface="Microsoft Sans Serif"/>
              <a:cs typeface="Microsoft Sans Serif"/>
            </a:endParaRPr>
          </a:p>
          <a:p>
            <a:pPr marL="278130">
              <a:lnSpc>
                <a:spcPct val="100000"/>
              </a:lnSpc>
              <a:spcBef>
                <a:spcPts val="5"/>
              </a:spcBef>
            </a:pP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-9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gas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is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under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pressure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21. 868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bar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abs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at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40.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621030" indent="-342900">
              <a:lnSpc>
                <a:spcPct val="100000"/>
              </a:lnSpc>
              <a:buAutoNum type="arabicParenR"/>
              <a:tabLst>
                <a:tab pos="62103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pressure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kPa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621030" indent="-342900">
              <a:lnSpc>
                <a:spcPct val="100000"/>
              </a:lnSpc>
              <a:buAutoNum type="arabicParenR"/>
              <a:tabLst>
                <a:tab pos="62103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gage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pressure.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621030" indent="-342900">
              <a:lnSpc>
                <a:spcPct val="100000"/>
              </a:lnSpc>
              <a:spcBef>
                <a:spcPts val="5"/>
              </a:spcBef>
              <a:buAutoNum type="arabicParenR"/>
              <a:tabLst>
                <a:tab pos="62103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gas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constant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R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if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it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has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unit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362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N/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0" y="991869"/>
            <a:ext cx="7616190" cy="2245360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06070" y="184150"/>
            <a:ext cx="2555875" cy="58191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Solution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12700" marR="380365">
              <a:lnSpc>
                <a:spcPct val="100000"/>
              </a:lnSpc>
              <a:buAutoNum type="arabicParenR"/>
              <a:tabLst>
                <a:tab pos="355600" algn="l"/>
              </a:tabLst>
            </a:pPr>
            <a:r>
              <a:rPr dirty="0" sz="2000">
                <a:latin typeface="Microsoft Sans Serif"/>
                <a:cs typeface="Microsoft Sans Serif"/>
              </a:rPr>
              <a:t>Pressure </a:t>
            </a:r>
            <a:r>
              <a:rPr dirty="0" sz="2000" spc="-10">
                <a:latin typeface="Microsoft Sans Serif"/>
                <a:cs typeface="Microsoft Sans Serif"/>
              </a:rPr>
              <a:t>in </a:t>
            </a:r>
            <a:r>
              <a:rPr dirty="0" sz="2000">
                <a:latin typeface="Microsoft Sans Serif"/>
                <a:cs typeface="Microsoft Sans Serif"/>
              </a:rPr>
              <a:t>kPa </a:t>
            </a:r>
            <a:r>
              <a:rPr dirty="0" sz="2000" spc="-5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P=</a:t>
            </a:r>
            <a:r>
              <a:rPr dirty="0" sz="2000" spc="9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21.868</a:t>
            </a:r>
            <a:r>
              <a:rPr dirty="0" sz="2000" spc="8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(100) 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P=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2186.8 </a:t>
            </a:r>
            <a:r>
              <a:rPr dirty="0" sz="2000">
                <a:latin typeface="Microsoft Sans Serif"/>
                <a:cs typeface="Microsoft Sans Serif"/>
              </a:rPr>
              <a:t>kPa</a:t>
            </a:r>
            <a:r>
              <a:rPr dirty="0" sz="2000" spc="-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abs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309245" indent="-297180">
              <a:lnSpc>
                <a:spcPct val="100000"/>
              </a:lnSpc>
              <a:buAutoNum type="arabicParenR"/>
              <a:tabLst>
                <a:tab pos="309880" algn="l"/>
              </a:tabLst>
            </a:pPr>
            <a:r>
              <a:rPr dirty="0" sz="2000">
                <a:latin typeface="Microsoft Sans Serif"/>
                <a:cs typeface="Microsoft Sans Serif"/>
              </a:rPr>
              <a:t>Gage</a:t>
            </a:r>
            <a:r>
              <a:rPr dirty="0" sz="2000" spc="-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pressure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+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2186.8</a:t>
            </a:r>
            <a:r>
              <a:rPr dirty="0" sz="2000" spc="-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=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+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101.3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=</a:t>
            </a:r>
            <a:r>
              <a:rPr dirty="0" sz="2000" spc="-5">
                <a:latin typeface="Microsoft Sans Serif"/>
                <a:cs typeface="Microsoft Sans Serif"/>
              </a:rPr>
              <a:t> 2085.5</a:t>
            </a:r>
            <a:r>
              <a:rPr dirty="0" sz="2000">
                <a:latin typeface="Microsoft Sans Serif"/>
                <a:cs typeface="Microsoft Sans Serif"/>
              </a:rPr>
              <a:t> kPa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309245" indent="-297180">
              <a:lnSpc>
                <a:spcPct val="100000"/>
              </a:lnSpc>
              <a:spcBef>
                <a:spcPts val="5"/>
              </a:spcBef>
              <a:buAutoNum type="arabicParenR" startAt="3"/>
              <a:tabLst>
                <a:tab pos="309880" algn="l"/>
              </a:tabLst>
            </a:pPr>
            <a:r>
              <a:rPr dirty="0" sz="2000">
                <a:latin typeface="Microsoft Sans Serif"/>
                <a:cs typeface="Microsoft Sans Serif"/>
              </a:rPr>
              <a:t>Gage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constant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R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15">
                <a:latin typeface="Tahoma"/>
                <a:cs typeface="Tahoma"/>
              </a:rPr>
              <a:t>ϒ</a:t>
            </a:r>
            <a:r>
              <a:rPr dirty="0" sz="2000" spc="15">
                <a:latin typeface="Microsoft Sans Serif"/>
                <a:cs typeface="Microsoft Sans Serif"/>
              </a:rPr>
              <a:t>=g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P=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21.868</a:t>
            </a:r>
            <a:r>
              <a:rPr dirty="0" sz="2000">
                <a:latin typeface="Microsoft Sans Serif"/>
                <a:cs typeface="Microsoft Sans Serif"/>
              </a:rPr>
              <a:t> x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kPa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Note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tabLst>
                <a:tab pos="2103755" algn="l"/>
              </a:tabLst>
            </a:pPr>
            <a:r>
              <a:rPr dirty="0" sz="2000">
                <a:latin typeface="Microsoft Sans Serif"/>
                <a:cs typeface="Microsoft Sans Serif"/>
              </a:rPr>
              <a:t>1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b</a:t>
            </a:r>
            <a:r>
              <a:rPr dirty="0" sz="2000" spc="5">
                <a:latin typeface="Microsoft Sans Serif"/>
                <a:cs typeface="Microsoft Sans Serif"/>
              </a:rPr>
              <a:t>a</a:t>
            </a:r>
            <a:r>
              <a:rPr dirty="0" sz="2000">
                <a:latin typeface="Microsoft Sans Serif"/>
                <a:cs typeface="Microsoft Sans Serif"/>
              </a:rPr>
              <a:t>r=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5">
                <a:latin typeface="Microsoft Sans Serif"/>
                <a:cs typeface="Microsoft Sans Serif"/>
              </a:rPr>
              <a:t>k</a:t>
            </a:r>
            <a:r>
              <a:rPr dirty="0" sz="2000" spc="-5">
                <a:latin typeface="Microsoft Sans Serif"/>
                <a:cs typeface="Microsoft Sans Serif"/>
              </a:rPr>
              <a:t>P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=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5">
                <a:latin typeface="Microsoft Sans Serif"/>
                <a:cs typeface="Microsoft Sans Serif"/>
              </a:rPr>
              <a:t>10</a:t>
            </a:r>
            <a:r>
              <a:rPr dirty="0" sz="2000">
                <a:latin typeface="Microsoft Sans Serif"/>
                <a:cs typeface="Microsoft Sans Serif"/>
              </a:rPr>
              <a:t>0	k</a:t>
            </a:r>
            <a:r>
              <a:rPr dirty="0" sz="2000" spc="5">
                <a:latin typeface="Microsoft Sans Serif"/>
                <a:cs typeface="Microsoft Sans Serif"/>
              </a:rPr>
              <a:t>P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endParaRPr sz="2000">
              <a:latin typeface="Microsoft Sans Serif"/>
              <a:cs typeface="Microsoft Sans Serif"/>
            </a:endParaRPr>
          </a:p>
          <a:p>
            <a:pPr marL="12700" marR="122682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362=</a:t>
            </a:r>
            <a:r>
              <a:rPr dirty="0" sz="2000" spc="-4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(9.81)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R=</a:t>
            </a:r>
            <a:r>
              <a:rPr dirty="0" sz="2000" spc="-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189.3/ft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" y="152400"/>
            <a:ext cx="8534400" cy="6501130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08940" y="242570"/>
            <a:ext cx="6951980" cy="31686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905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Problem</a:t>
            </a:r>
            <a:r>
              <a:rPr dirty="0" sz="2000" spc="-5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14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750">
              <a:latin typeface="Microsoft Sans Serif"/>
              <a:cs typeface="Microsoft Sans Serif"/>
            </a:endParaRPr>
          </a:p>
          <a:p>
            <a:pPr marL="12700" marR="508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1)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What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is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difference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pressure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between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inside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and 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outside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bubble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having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diameter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0.003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it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is </a:t>
            </a:r>
            <a:r>
              <a:rPr dirty="0" sz="2000" spc="-5">
                <a:latin typeface="Microsoft Sans Serif"/>
                <a:cs typeface="Microsoft Sans Serif"/>
              </a:rPr>
              <a:t> equivalent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to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an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airwater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interface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having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surface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tension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dirty="0" sz="2000" spc="-5">
                <a:latin typeface="Microsoft Sans Serif"/>
                <a:cs typeface="Microsoft Sans Serif"/>
              </a:rPr>
              <a:t>0.005 </a:t>
            </a:r>
            <a:r>
              <a:rPr dirty="0" sz="2000" spc="-10">
                <a:latin typeface="Microsoft Sans Serif"/>
                <a:cs typeface="Microsoft Sans Serif"/>
              </a:rPr>
              <a:t>lb/ft.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309245" indent="-297180">
              <a:lnSpc>
                <a:spcPct val="100000"/>
              </a:lnSpc>
              <a:buAutoNum type="arabicParenR" startAt="2"/>
              <a:tabLst>
                <a:tab pos="30988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pressure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kPa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Microsoft Sans Serif"/>
              <a:buAutoNum type="arabicParenR" startAt="2"/>
            </a:pPr>
            <a:endParaRPr sz="2100">
              <a:latin typeface="Microsoft Sans Serif"/>
              <a:cs typeface="Microsoft Sans Serif"/>
            </a:endParaRPr>
          </a:p>
          <a:p>
            <a:pPr marL="309245" indent="-297180">
              <a:lnSpc>
                <a:spcPct val="100000"/>
              </a:lnSpc>
              <a:buAutoNum type="arabicParenR" startAt="2"/>
              <a:tabLst>
                <a:tab pos="30988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force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due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to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surface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tension.</a:t>
            </a:r>
            <a:endParaRPr sz="2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82270" y="261620"/>
            <a:ext cx="3545840" cy="45986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Solution</a:t>
            </a:r>
            <a:endParaRPr sz="2000">
              <a:latin typeface="Microsoft Sans Serif"/>
              <a:cs typeface="Microsoft Sans Serif"/>
            </a:endParaRPr>
          </a:p>
          <a:p>
            <a:pPr marL="12700" marR="697230">
              <a:lnSpc>
                <a:spcPct val="200000"/>
              </a:lnSpc>
              <a:buAutoNum type="arabicParenR"/>
              <a:tabLst>
                <a:tab pos="355600" algn="l"/>
              </a:tabLst>
            </a:pPr>
            <a:r>
              <a:rPr dirty="0" sz="2000" spc="-10">
                <a:latin typeface="Microsoft Sans Serif"/>
                <a:cs typeface="Microsoft Sans Serif"/>
              </a:rPr>
              <a:t>Difference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>
                <a:latin typeface="Microsoft Sans Serif"/>
                <a:cs typeface="Microsoft Sans Serif"/>
              </a:rPr>
              <a:t> pressure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P=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P= 80 </a:t>
            </a:r>
            <a:r>
              <a:rPr dirty="0" sz="2000">
                <a:latin typeface="Microsoft Sans Serif"/>
                <a:cs typeface="Microsoft Sans Serif"/>
              </a:rPr>
              <a:t>psf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12700" marR="1432560">
              <a:lnSpc>
                <a:spcPct val="100000"/>
              </a:lnSpc>
              <a:buAutoNum type="arabicParenR" startAt="2"/>
              <a:tabLst>
                <a:tab pos="309880" algn="l"/>
              </a:tabLst>
            </a:pPr>
            <a:r>
              <a:rPr dirty="0" sz="2000">
                <a:latin typeface="Microsoft Sans Serif"/>
                <a:cs typeface="Microsoft Sans Serif"/>
              </a:rPr>
              <a:t>Pressure</a:t>
            </a:r>
            <a:r>
              <a:rPr dirty="0" sz="2000" spc="-2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-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kPa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P=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80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)()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dirty="0" sz="2000" spc="-5">
                <a:latin typeface="Microsoft Sans Serif"/>
                <a:cs typeface="Microsoft Sans Serif"/>
              </a:rPr>
              <a:t>P= 3.83 </a:t>
            </a:r>
            <a:r>
              <a:rPr dirty="0" sz="2000">
                <a:latin typeface="Microsoft Sans Serif"/>
                <a:cs typeface="Microsoft Sans Serif"/>
              </a:rPr>
              <a:t>kPa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  <a:buAutoNum type="arabicParenR" startAt="3"/>
              <a:tabLst>
                <a:tab pos="309880" algn="l"/>
              </a:tabLst>
            </a:pPr>
            <a:r>
              <a:rPr dirty="0" sz="2000">
                <a:latin typeface="Microsoft Sans Serif"/>
                <a:cs typeface="Microsoft Sans Serif"/>
              </a:rPr>
              <a:t>Force due to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surface </a:t>
            </a:r>
            <a:r>
              <a:rPr dirty="0" sz="2000" spc="-5">
                <a:latin typeface="Microsoft Sans Serif"/>
                <a:cs typeface="Microsoft Sans Serif"/>
              </a:rPr>
              <a:t>tension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F=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)0.005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F= 3.93 </a:t>
            </a:r>
            <a:r>
              <a:rPr dirty="0" sz="2000">
                <a:latin typeface="Microsoft Sans Serif"/>
                <a:cs typeface="Microsoft Sans Serif"/>
              </a:rPr>
              <a:t>x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0" y="229870"/>
            <a:ext cx="8305800" cy="5515609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7029" y="213359"/>
            <a:ext cx="8218805" cy="13690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Problem</a:t>
            </a:r>
            <a:r>
              <a:rPr dirty="0" sz="2000" spc="-5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15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950">
              <a:latin typeface="Microsoft Sans Serif"/>
              <a:cs typeface="Microsoft Sans Serif"/>
            </a:endParaRPr>
          </a:p>
          <a:p>
            <a:pPr marL="26670" marR="508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radius</a:t>
            </a:r>
            <a:r>
              <a:rPr dirty="0" sz="2000" spc="3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tube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as</a:t>
            </a:r>
            <a:r>
              <a:rPr dirty="0" sz="2000" spc="3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shown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figure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is</a:t>
            </a:r>
            <a:r>
              <a:rPr dirty="0" sz="2000" spc="3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1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mm.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surface 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tension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water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at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20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is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equal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to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0.0728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N/m.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For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water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glass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interface</a:t>
            </a:r>
            <a:endParaRPr sz="2000">
              <a:latin typeface="Microsoft Sans Serif"/>
              <a:cs typeface="Microsoft Sans Seri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2270" y="4301490"/>
            <a:ext cx="7378065" cy="1854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AutoNum type="arabicParenR"/>
              <a:tabLst>
                <a:tab pos="3556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capillary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rise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tube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mm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355600" indent="-342900">
              <a:lnSpc>
                <a:spcPct val="100000"/>
              </a:lnSpc>
              <a:buAutoNum type="arabicParenR"/>
              <a:tabLst>
                <a:tab pos="3556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total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force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due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to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surface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tension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355600" marR="5080" indent="-342900">
              <a:lnSpc>
                <a:spcPct val="100000"/>
              </a:lnSpc>
              <a:buAutoNum type="arabicParenR"/>
              <a:tabLst>
                <a:tab pos="3556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weight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water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above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surface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due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to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surface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tension</a:t>
            </a:r>
            <a:endParaRPr sz="2000">
              <a:latin typeface="Microsoft Sans Serif"/>
              <a:cs typeface="Microsoft Sans Serif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304800" y="915669"/>
            <a:ext cx="8382000" cy="5629910"/>
            <a:chOff x="304800" y="915669"/>
            <a:chExt cx="8382000" cy="562991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4800" y="915669"/>
              <a:ext cx="8382000" cy="562990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09800" y="2056130"/>
              <a:ext cx="4000500" cy="22860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8469" y="260350"/>
            <a:ext cx="4063365" cy="49047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Solution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22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000">
              <a:latin typeface="Microsoft Sans Serif"/>
              <a:cs typeface="Microsoft Sans Serif"/>
            </a:endParaRPr>
          </a:p>
          <a:p>
            <a:pPr marL="12700" marR="478790">
              <a:lnSpc>
                <a:spcPct val="100000"/>
              </a:lnSpc>
              <a:buAutoNum type="arabicParenR"/>
              <a:tabLst>
                <a:tab pos="3556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Capillary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rise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tube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mm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h=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h=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h= 14.8 </a:t>
            </a:r>
            <a:r>
              <a:rPr dirty="0" sz="2000">
                <a:latin typeface="Microsoft Sans Serif"/>
                <a:cs typeface="Microsoft Sans Serif"/>
              </a:rPr>
              <a:t>mm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  <a:buAutoNum type="arabicParenR" startAt="2"/>
              <a:tabLst>
                <a:tab pos="304800" algn="l"/>
              </a:tabLst>
            </a:pPr>
            <a:r>
              <a:rPr dirty="0" sz="2000" spc="-50">
                <a:latin typeface="Microsoft Sans Serif"/>
                <a:cs typeface="Microsoft Sans Serif"/>
              </a:rPr>
              <a:t>Total</a:t>
            </a:r>
            <a:r>
              <a:rPr dirty="0" sz="2000">
                <a:latin typeface="Microsoft Sans Serif"/>
                <a:cs typeface="Microsoft Sans Serif"/>
              </a:rPr>
              <a:t> force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due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to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surface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tension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F=</a:t>
            </a:r>
            <a:endParaRPr sz="2000">
              <a:latin typeface="Microsoft Sans Serif"/>
              <a:cs typeface="Microsoft Sans Serif"/>
            </a:endParaRPr>
          </a:p>
          <a:p>
            <a:pPr marL="12700" marR="2652395">
              <a:lnSpc>
                <a:spcPct val="100000"/>
              </a:lnSpc>
              <a:tabLst>
                <a:tab pos="12192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F= 0.0728(2 </a:t>
            </a:r>
            <a:r>
              <a:rPr dirty="0" sz="2000" spc="-5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F</a:t>
            </a:r>
            <a:r>
              <a:rPr dirty="0" sz="2000">
                <a:latin typeface="Microsoft Sans Serif"/>
                <a:cs typeface="Microsoft Sans Serif"/>
              </a:rPr>
              <a:t>=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5">
                <a:latin typeface="Microsoft Sans Serif"/>
                <a:cs typeface="Microsoft Sans Serif"/>
              </a:rPr>
              <a:t>4</a:t>
            </a:r>
            <a:r>
              <a:rPr dirty="0" sz="2000" spc="-10">
                <a:latin typeface="Microsoft Sans Serif"/>
                <a:cs typeface="Microsoft Sans Serif"/>
              </a:rPr>
              <a:t>.</a:t>
            </a:r>
            <a:r>
              <a:rPr dirty="0" sz="2000" spc="5">
                <a:latin typeface="Microsoft Sans Serif"/>
                <a:cs typeface="Microsoft Sans Serif"/>
              </a:rPr>
              <a:t>5</a:t>
            </a:r>
            <a:r>
              <a:rPr dirty="0" sz="2000">
                <a:latin typeface="Microsoft Sans Serif"/>
                <a:cs typeface="Microsoft Sans Serif"/>
              </a:rPr>
              <a:t>7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x	N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309245" indent="-297180">
              <a:lnSpc>
                <a:spcPct val="100000"/>
              </a:lnSpc>
              <a:buAutoNum type="arabicParenR" startAt="3"/>
              <a:tabLst>
                <a:tab pos="309880" algn="l"/>
              </a:tabLst>
            </a:pPr>
            <a:r>
              <a:rPr dirty="0" sz="2000" spc="-10">
                <a:latin typeface="Microsoft Sans Serif"/>
                <a:cs typeface="Microsoft Sans Serif"/>
              </a:rPr>
              <a:t>Weight</a:t>
            </a:r>
            <a:r>
              <a:rPr dirty="0" sz="2000" spc="-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water</a:t>
            </a:r>
            <a:endParaRPr sz="2000">
              <a:latin typeface="Microsoft Sans Serif"/>
              <a:cs typeface="Microsoft Sans Serif"/>
            </a:endParaRPr>
          </a:p>
          <a:p>
            <a:pPr marL="12700" marR="718185">
              <a:lnSpc>
                <a:spcPct val="100000"/>
              </a:lnSpc>
              <a:tabLst>
                <a:tab pos="1304925" algn="l"/>
                <a:tab pos="1808480" algn="l"/>
              </a:tabLst>
            </a:pPr>
            <a:r>
              <a:rPr dirty="0" sz="2000">
                <a:latin typeface="Microsoft Sans Serif"/>
                <a:cs typeface="Microsoft Sans Serif"/>
              </a:rPr>
              <a:t>W</a:t>
            </a:r>
            <a:r>
              <a:rPr dirty="0" sz="2000" spc="10">
                <a:latin typeface="Microsoft Sans Serif"/>
                <a:cs typeface="Microsoft Sans Serif"/>
              </a:rPr>
              <a:t>=</a:t>
            </a:r>
            <a:r>
              <a:rPr dirty="0" sz="2000" spc="5">
                <a:latin typeface="Microsoft Sans Serif"/>
                <a:cs typeface="Microsoft Sans Serif"/>
              </a:rPr>
              <a:t>y</a:t>
            </a:r>
            <a:r>
              <a:rPr dirty="0" sz="2000" spc="-114">
                <a:latin typeface="Microsoft Sans Serif"/>
                <a:cs typeface="Microsoft Sans Serif"/>
              </a:rPr>
              <a:t>V</a:t>
            </a:r>
            <a:r>
              <a:rPr dirty="0" sz="2000" spc="5">
                <a:latin typeface="Microsoft Sans Serif"/>
                <a:cs typeface="Microsoft Sans Serif"/>
              </a:rPr>
              <a:t>o</a:t>
            </a:r>
            <a:r>
              <a:rPr dirty="0" sz="2000" spc="-20">
                <a:latin typeface="Microsoft Sans Serif"/>
                <a:cs typeface="Microsoft Sans Serif"/>
              </a:rPr>
              <a:t>l</a:t>
            </a:r>
            <a:r>
              <a:rPr dirty="0" sz="2000">
                <a:latin typeface="Microsoft Sans Serif"/>
                <a:cs typeface="Microsoft Sans Serif"/>
              </a:rPr>
              <a:t>=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5">
                <a:latin typeface="Microsoft Sans Serif"/>
                <a:cs typeface="Microsoft Sans Serif"/>
              </a:rPr>
              <a:t>9</a:t>
            </a:r>
            <a:r>
              <a:rPr dirty="0" sz="2000" spc="-5">
                <a:latin typeface="Microsoft Sans Serif"/>
                <a:cs typeface="Microsoft Sans Serif"/>
              </a:rPr>
              <a:t>8</a:t>
            </a:r>
            <a:r>
              <a:rPr dirty="0" sz="2000" spc="5">
                <a:latin typeface="Microsoft Sans Serif"/>
                <a:cs typeface="Microsoft Sans Serif"/>
              </a:rPr>
              <a:t>1</a:t>
            </a:r>
            <a:r>
              <a:rPr dirty="0" sz="2000">
                <a:latin typeface="Microsoft Sans Serif"/>
                <a:cs typeface="Microsoft Sans Serif"/>
              </a:rPr>
              <a:t>0	(</a:t>
            </a:r>
            <a:r>
              <a:rPr dirty="0" sz="2000" spc="5">
                <a:latin typeface="Microsoft Sans Serif"/>
                <a:cs typeface="Microsoft Sans Serif"/>
              </a:rPr>
              <a:t>0</a:t>
            </a:r>
            <a:r>
              <a:rPr dirty="0" sz="2000" spc="-10">
                <a:latin typeface="Microsoft Sans Serif"/>
                <a:cs typeface="Microsoft Sans Serif"/>
              </a:rPr>
              <a:t>.</a:t>
            </a:r>
            <a:r>
              <a:rPr dirty="0" sz="2000" spc="5">
                <a:latin typeface="Microsoft Sans Serif"/>
                <a:cs typeface="Microsoft Sans Serif"/>
              </a:rPr>
              <a:t>0</a:t>
            </a:r>
            <a:r>
              <a:rPr dirty="0" sz="2000" spc="-5">
                <a:latin typeface="Microsoft Sans Serif"/>
                <a:cs typeface="Microsoft Sans Serif"/>
              </a:rPr>
              <a:t>0</a:t>
            </a:r>
            <a:r>
              <a:rPr dirty="0" sz="2000">
                <a:latin typeface="Microsoft Sans Serif"/>
                <a:cs typeface="Microsoft Sans Serif"/>
              </a:rPr>
              <a:t>(</a:t>
            </a:r>
            <a:r>
              <a:rPr dirty="0" sz="2000" spc="5">
                <a:latin typeface="Microsoft Sans Serif"/>
                <a:cs typeface="Microsoft Sans Serif"/>
              </a:rPr>
              <a:t>0</a:t>
            </a:r>
            <a:r>
              <a:rPr dirty="0" sz="2000" spc="-10">
                <a:latin typeface="Microsoft Sans Serif"/>
                <a:cs typeface="Microsoft Sans Serif"/>
              </a:rPr>
              <a:t>.</a:t>
            </a:r>
            <a:r>
              <a:rPr dirty="0" sz="2000" spc="-5">
                <a:latin typeface="Microsoft Sans Serif"/>
                <a:cs typeface="Microsoft Sans Serif"/>
              </a:rPr>
              <a:t>0</a:t>
            </a:r>
            <a:r>
              <a:rPr dirty="0" sz="2000" spc="5">
                <a:latin typeface="Microsoft Sans Serif"/>
                <a:cs typeface="Microsoft Sans Serif"/>
              </a:rPr>
              <a:t>148</a:t>
            </a:r>
            <a:r>
              <a:rPr dirty="0" sz="2000">
                <a:latin typeface="Microsoft Sans Serif"/>
                <a:cs typeface="Microsoft Sans Serif"/>
              </a:rPr>
              <a:t>)  </a:t>
            </a:r>
            <a:r>
              <a:rPr dirty="0" sz="2000">
                <a:latin typeface="Microsoft Sans Serif"/>
                <a:cs typeface="Microsoft Sans Serif"/>
              </a:rPr>
              <a:t>W=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4.56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x	N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1000" y="229870"/>
            <a:ext cx="8458200" cy="5661659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12420" y="337820"/>
            <a:ext cx="7464425" cy="2616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Problem</a:t>
            </a:r>
            <a:r>
              <a:rPr dirty="0" sz="2000" spc="-5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16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3150">
              <a:latin typeface="Microsoft Sans Serif"/>
              <a:cs typeface="Microsoft Sans Serif"/>
            </a:endParaRPr>
          </a:p>
          <a:p>
            <a:pPr marL="376555" marR="5080" indent="-342900">
              <a:lnSpc>
                <a:spcPct val="100000"/>
              </a:lnSpc>
              <a:spcBef>
                <a:spcPts val="5"/>
              </a:spcBef>
              <a:buAutoNum type="arabicParenR"/>
              <a:tabLst>
                <a:tab pos="377190" algn="l"/>
              </a:tabLst>
            </a:pPr>
            <a:r>
              <a:rPr dirty="0" sz="2000" spc="-10">
                <a:latin typeface="Microsoft Sans Serif"/>
                <a:cs typeface="Microsoft Sans Serif"/>
              </a:rPr>
              <a:t>Find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depression</a:t>
            </a:r>
            <a:r>
              <a:rPr dirty="0" sz="2000" spc="35">
                <a:latin typeface="Microsoft Sans Serif"/>
                <a:cs typeface="Microsoft Sans Serif"/>
              </a:rPr>
              <a:t> </a:t>
            </a:r>
            <a:r>
              <a:rPr dirty="0" sz="2000" i="1">
                <a:latin typeface="Arial"/>
                <a:cs typeface="Arial"/>
              </a:rPr>
              <a:t>h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mercury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glass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capillary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tube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having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diameter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2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mm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surface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tension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is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0.514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N/m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for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377190" indent="-343535">
              <a:lnSpc>
                <a:spcPct val="100000"/>
              </a:lnSpc>
              <a:buAutoNum type="arabicParenR"/>
              <a:tabLst>
                <a:tab pos="37719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Compute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force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caused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by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surface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tension.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377190" indent="-343535">
              <a:lnSpc>
                <a:spcPct val="100000"/>
              </a:lnSpc>
              <a:buAutoNum type="arabicParenR"/>
              <a:tabLst>
                <a:tab pos="37719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Determine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density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of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20">
                <a:latin typeface="Microsoft Sans Serif"/>
                <a:cs typeface="Microsoft Sans Serif"/>
              </a:rPr>
              <a:t>mercury.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6540" y="1068069"/>
            <a:ext cx="8304530" cy="2244090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82270" y="336550"/>
            <a:ext cx="4001135" cy="55143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Solution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12700" marR="3691254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h</a:t>
            </a:r>
            <a:r>
              <a:rPr dirty="0" sz="2000">
                <a:latin typeface="Microsoft Sans Serif"/>
                <a:cs typeface="Microsoft Sans Serif"/>
              </a:rPr>
              <a:t>=  </a:t>
            </a:r>
            <a:r>
              <a:rPr dirty="0" sz="2000" spc="-5">
                <a:latin typeface="Microsoft Sans Serif"/>
                <a:cs typeface="Microsoft Sans Serif"/>
              </a:rPr>
              <a:t>p</a:t>
            </a:r>
            <a:r>
              <a:rPr dirty="0" sz="2000">
                <a:latin typeface="Microsoft Sans Serif"/>
                <a:cs typeface="Microsoft Sans Serif"/>
              </a:rPr>
              <a:t>=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p= </a:t>
            </a:r>
            <a:r>
              <a:rPr dirty="0" sz="2000">
                <a:latin typeface="Microsoft Sans Serif"/>
                <a:cs typeface="Microsoft Sans Serif"/>
              </a:rPr>
              <a:t>13600</a:t>
            </a:r>
            <a:r>
              <a:rPr dirty="0" sz="2000" spc="-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kg/</a:t>
            </a:r>
            <a:endParaRPr sz="2000">
              <a:latin typeface="Microsoft Sans Serif"/>
              <a:cs typeface="Microsoft Sans Serif"/>
            </a:endParaRPr>
          </a:p>
          <a:p>
            <a:pPr marL="12700" marR="2137410">
              <a:lnSpc>
                <a:spcPct val="200000"/>
              </a:lnSpc>
              <a:buAutoNum type="arabicParenR"/>
              <a:tabLst>
                <a:tab pos="355600" algn="l"/>
              </a:tabLst>
            </a:pPr>
            <a:r>
              <a:rPr dirty="0" sz="2000">
                <a:latin typeface="Microsoft Sans Serif"/>
                <a:cs typeface="Microsoft Sans Serif"/>
              </a:rPr>
              <a:t>Depression</a:t>
            </a:r>
            <a:r>
              <a:rPr dirty="0" sz="2000" spc="-8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h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h=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5.9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mm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12700" marR="5080">
              <a:lnSpc>
                <a:spcPct val="100000"/>
              </a:lnSpc>
              <a:buAutoNum type="arabicParenR"/>
              <a:tabLst>
                <a:tab pos="309880" algn="l"/>
              </a:tabLst>
            </a:pPr>
            <a:r>
              <a:rPr dirty="0" sz="2000">
                <a:latin typeface="Microsoft Sans Serif"/>
                <a:cs typeface="Microsoft Sans Serif"/>
              </a:rPr>
              <a:t>Force caused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by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surface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tension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F=</a:t>
            </a:r>
            <a:endParaRPr sz="2000">
              <a:latin typeface="Microsoft Sans Serif"/>
              <a:cs typeface="Microsoft Sans Serif"/>
            </a:endParaRPr>
          </a:p>
          <a:p>
            <a:pPr marL="12700" marR="2660015">
              <a:lnSpc>
                <a:spcPct val="100000"/>
              </a:lnSpc>
              <a:spcBef>
                <a:spcPts val="10"/>
              </a:spcBef>
            </a:pPr>
            <a:r>
              <a:rPr dirty="0" sz="2000" spc="-5">
                <a:latin typeface="Microsoft Sans Serif"/>
                <a:cs typeface="Microsoft Sans Serif"/>
              </a:rPr>
              <a:t>F=</a:t>
            </a:r>
            <a:r>
              <a:rPr dirty="0" sz="2000" spc="13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0.154 </a:t>
            </a:r>
            <a:r>
              <a:rPr dirty="0" sz="200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F= 2.47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x N</a:t>
            </a:r>
            <a:endParaRPr sz="2000">
              <a:latin typeface="Microsoft Sans Serif"/>
              <a:cs typeface="Microsoft Sans Serif"/>
            </a:endParaRPr>
          </a:p>
          <a:p>
            <a:pPr marL="12700" marR="1562735">
              <a:lnSpc>
                <a:spcPct val="200000"/>
              </a:lnSpc>
              <a:buAutoNum type="arabicParenR" startAt="3"/>
              <a:tabLst>
                <a:tab pos="30988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Density </a:t>
            </a:r>
            <a:r>
              <a:rPr dirty="0" sz="2000">
                <a:latin typeface="Microsoft Sans Serif"/>
                <a:cs typeface="Microsoft Sans Serif"/>
              </a:rPr>
              <a:t>of mercury </a:t>
            </a:r>
            <a:r>
              <a:rPr dirty="0" sz="2000" spc="-5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P=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13600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kg/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0" y="306070"/>
            <a:ext cx="6858000" cy="5952490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82270" y="318770"/>
            <a:ext cx="8120380" cy="25590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905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Microsoft Sans Serif"/>
                <a:cs typeface="Microsoft Sans Serif"/>
              </a:rPr>
              <a:t>Problem</a:t>
            </a:r>
            <a:r>
              <a:rPr dirty="0" sz="2000" spc="-5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17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750">
              <a:latin typeface="Microsoft Sans Serif"/>
              <a:cs typeface="Microsoft Sans Serif"/>
            </a:endParaRPr>
          </a:p>
          <a:p>
            <a:pPr marL="12700" marR="5080">
              <a:lnSpc>
                <a:spcPct val="100000"/>
              </a:lnSpc>
              <a:buAutoNum type="arabicParenR"/>
              <a:tabLst>
                <a:tab pos="30988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Determine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surface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tension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tube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with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0.2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m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radius</a:t>
            </a:r>
            <a:r>
              <a:rPr dirty="0" sz="2000" spc="3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and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wetting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angle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and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capillary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rise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of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5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mm.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309245" indent="-297180">
              <a:lnSpc>
                <a:spcPct val="100000"/>
              </a:lnSpc>
              <a:buAutoNum type="arabicParenR"/>
              <a:tabLst>
                <a:tab pos="30988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Determine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surface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tension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lb/ft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Microsoft Sans Serif"/>
              <a:buAutoNum type="arabicParenR"/>
            </a:pPr>
            <a:endParaRPr sz="2100">
              <a:latin typeface="Microsoft Sans Serif"/>
              <a:cs typeface="Microsoft Sans Serif"/>
            </a:endParaRPr>
          </a:p>
          <a:p>
            <a:pPr marL="309245" indent="-297180">
              <a:lnSpc>
                <a:spcPct val="100000"/>
              </a:lnSpc>
              <a:buAutoNum type="arabicParenR"/>
              <a:tabLst>
                <a:tab pos="30988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If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wetting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angle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=80,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determine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the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surface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tension.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0" y="991869"/>
            <a:ext cx="8382000" cy="1936750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6070" y="261620"/>
            <a:ext cx="943610" cy="3302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5"/>
              <a:t>So</a:t>
            </a:r>
            <a:r>
              <a:rPr dirty="0" spc="-15"/>
              <a:t>l</a:t>
            </a:r>
            <a:r>
              <a:rPr dirty="0" spc="-5"/>
              <a:t>u</a:t>
            </a:r>
            <a:r>
              <a:rPr dirty="0"/>
              <a:t>t</a:t>
            </a:r>
            <a:r>
              <a:rPr dirty="0" spc="-20"/>
              <a:t>i</a:t>
            </a:r>
            <a:r>
              <a:rPr dirty="0" spc="5"/>
              <a:t>o</a:t>
            </a:r>
            <a:r>
              <a:rPr dirty="0"/>
              <a:t>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06070" y="1176020"/>
            <a:ext cx="3179445" cy="36842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buAutoNum type="arabicParenR"/>
              <a:tabLst>
                <a:tab pos="35560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Surface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tension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a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tube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h=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0.005</a:t>
            </a:r>
            <a:r>
              <a:rPr dirty="0" sz="2000" spc="-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=</a:t>
            </a:r>
            <a:endParaRPr sz="2000">
              <a:latin typeface="Microsoft Sans Serif"/>
              <a:cs typeface="Microsoft Sans Serif"/>
            </a:endParaRPr>
          </a:p>
          <a:p>
            <a:pPr marL="82550">
              <a:lnSpc>
                <a:spcPct val="100000"/>
              </a:lnSpc>
            </a:pPr>
            <a:r>
              <a:rPr dirty="0" sz="2000">
                <a:latin typeface="Microsoft Sans Serif"/>
                <a:cs typeface="Microsoft Sans Serif"/>
              </a:rPr>
              <a:t>(surface</a:t>
            </a:r>
            <a:r>
              <a:rPr dirty="0" sz="2000" spc="-1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tension)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12700" marR="347345">
              <a:lnSpc>
                <a:spcPct val="100000"/>
              </a:lnSpc>
              <a:buAutoNum type="arabicParenR" startAt="2"/>
              <a:tabLst>
                <a:tab pos="30988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Surface</a:t>
            </a:r>
            <a:r>
              <a:rPr dirty="0" sz="2000" spc="5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tension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in</a:t>
            </a:r>
            <a:r>
              <a:rPr dirty="0" sz="2000" spc="10">
                <a:latin typeface="Microsoft Sans Serif"/>
                <a:cs typeface="Microsoft Sans Serif"/>
              </a:rPr>
              <a:t> </a:t>
            </a:r>
            <a:r>
              <a:rPr dirty="0" sz="2000" spc="-10">
                <a:latin typeface="Microsoft Sans Serif"/>
                <a:cs typeface="Microsoft Sans Serif"/>
              </a:rPr>
              <a:t>lb/ft </a:t>
            </a:r>
            <a:r>
              <a:rPr dirty="0" sz="2000" spc="-51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()()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dirty="0" sz="2000" spc="-955">
                <a:latin typeface="Arial MT"/>
                <a:cs typeface="Arial MT"/>
              </a:rPr>
              <a:t/>
            </a:r>
            <a:r>
              <a:rPr dirty="0" sz="2000" spc="-955">
                <a:latin typeface="Microsoft Sans Serif"/>
                <a:cs typeface="Microsoft Sans Serif"/>
              </a:rPr>
              <a:t>=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5">
                <a:latin typeface="Microsoft Sans Serif"/>
                <a:cs typeface="Microsoft Sans Serif"/>
              </a:rPr>
              <a:t>0</a:t>
            </a:r>
            <a:r>
              <a:rPr dirty="0" sz="2000" spc="-10">
                <a:latin typeface="Microsoft Sans Serif"/>
                <a:cs typeface="Microsoft Sans Serif"/>
              </a:rPr>
              <a:t>.</a:t>
            </a:r>
            <a:r>
              <a:rPr dirty="0" sz="2000" spc="5">
                <a:latin typeface="Microsoft Sans Serif"/>
                <a:cs typeface="Microsoft Sans Serif"/>
              </a:rPr>
              <a:t>3</a:t>
            </a:r>
            <a:r>
              <a:rPr dirty="0" sz="2000">
                <a:latin typeface="Microsoft Sans Serif"/>
                <a:cs typeface="Microsoft Sans Serif"/>
              </a:rPr>
              <a:t>4</a:t>
            </a:r>
            <a:r>
              <a:rPr dirty="0" sz="2000" spc="15">
                <a:latin typeface="Microsoft Sans Serif"/>
                <a:cs typeface="Microsoft Sans Serif"/>
              </a:rPr>
              <a:t> </a:t>
            </a:r>
            <a:r>
              <a:rPr dirty="0" sz="2000" spc="-15">
                <a:latin typeface="Microsoft Sans Serif"/>
                <a:cs typeface="Microsoft Sans Serif"/>
              </a:rPr>
              <a:t>l</a:t>
            </a:r>
            <a:r>
              <a:rPr dirty="0" sz="2000" spc="-5">
                <a:latin typeface="Microsoft Sans Serif"/>
                <a:cs typeface="Microsoft Sans Serif"/>
              </a:rPr>
              <a:t>b</a:t>
            </a:r>
            <a:r>
              <a:rPr dirty="0" sz="2000" spc="-10">
                <a:latin typeface="Microsoft Sans Serif"/>
                <a:cs typeface="Microsoft Sans Serif"/>
              </a:rPr>
              <a:t>/</a:t>
            </a:r>
            <a:r>
              <a:rPr dirty="0" sz="2000">
                <a:latin typeface="Microsoft Sans Serif"/>
                <a:cs typeface="Microsoft Sans Serif"/>
              </a:rPr>
              <a:t>ft</a:t>
            </a:r>
            <a:endParaRPr sz="2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100">
              <a:latin typeface="Microsoft Sans Serif"/>
              <a:cs typeface="Microsoft Sans Serif"/>
            </a:endParaRPr>
          </a:p>
          <a:p>
            <a:pPr marL="309245" indent="-297180">
              <a:lnSpc>
                <a:spcPct val="100000"/>
              </a:lnSpc>
              <a:buAutoNum type="arabicParenR" startAt="3"/>
              <a:tabLst>
                <a:tab pos="309880" algn="l"/>
              </a:tabLst>
            </a:pPr>
            <a:r>
              <a:rPr dirty="0" sz="2000" spc="-5">
                <a:latin typeface="Microsoft Sans Serif"/>
                <a:cs typeface="Microsoft Sans Serif"/>
              </a:rPr>
              <a:t>Surface</a:t>
            </a:r>
            <a:r>
              <a:rPr dirty="0" sz="2000" spc="-10">
                <a:latin typeface="Microsoft Sans Serif"/>
                <a:cs typeface="Microsoft Sans Serif"/>
              </a:rPr>
              <a:t> </a:t>
            </a:r>
            <a:r>
              <a:rPr dirty="0" sz="2000" spc="-5">
                <a:latin typeface="Microsoft Sans Serif"/>
                <a:cs typeface="Microsoft Sans Serif"/>
              </a:rPr>
              <a:t>tension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5">
                <a:latin typeface="Microsoft Sans Serif"/>
                <a:cs typeface="Microsoft Sans Serif"/>
              </a:rPr>
              <a:t>0.005</a:t>
            </a:r>
            <a:r>
              <a:rPr dirty="0" sz="2000" spc="-25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=</a:t>
            </a:r>
            <a:endParaRPr sz="20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</a:pPr>
            <a:r>
              <a:rPr dirty="0" sz="2000" spc="-955">
                <a:latin typeface="Arial MT"/>
                <a:cs typeface="Arial MT"/>
              </a:rPr>
              <a:t/>
            </a:r>
            <a:r>
              <a:rPr dirty="0" sz="2000" spc="-955">
                <a:latin typeface="Microsoft Sans Serif"/>
                <a:cs typeface="Microsoft Sans Serif"/>
              </a:rPr>
              <a:t>=</a:t>
            </a:r>
            <a:r>
              <a:rPr dirty="0" sz="2000" spc="25">
                <a:latin typeface="Microsoft Sans Serif"/>
                <a:cs typeface="Microsoft Sans Serif"/>
              </a:rPr>
              <a:t> </a:t>
            </a:r>
            <a:r>
              <a:rPr dirty="0" sz="2000" spc="5">
                <a:latin typeface="Microsoft Sans Serif"/>
                <a:cs typeface="Microsoft Sans Serif"/>
              </a:rPr>
              <a:t>2</a:t>
            </a:r>
            <a:r>
              <a:rPr dirty="0" sz="2000" spc="-5">
                <a:latin typeface="Microsoft Sans Serif"/>
                <a:cs typeface="Microsoft Sans Serif"/>
              </a:rPr>
              <a:t>8</a:t>
            </a:r>
            <a:r>
              <a:rPr dirty="0" sz="2000">
                <a:latin typeface="Microsoft Sans Serif"/>
                <a:cs typeface="Microsoft Sans Serif"/>
              </a:rPr>
              <a:t>.</a:t>
            </a:r>
            <a:r>
              <a:rPr dirty="0" sz="2000" spc="-5">
                <a:latin typeface="Microsoft Sans Serif"/>
                <a:cs typeface="Microsoft Sans Serif"/>
              </a:rPr>
              <a:t>2</a:t>
            </a:r>
            <a:r>
              <a:rPr dirty="0" sz="2000">
                <a:latin typeface="Microsoft Sans Serif"/>
                <a:cs typeface="Microsoft Sans Serif"/>
              </a:rPr>
              <a:t>5</a:t>
            </a:r>
            <a:r>
              <a:rPr dirty="0" sz="2000" spc="20">
                <a:latin typeface="Microsoft Sans Serif"/>
                <a:cs typeface="Microsoft Sans Serif"/>
              </a:rPr>
              <a:t> </a:t>
            </a:r>
            <a:r>
              <a:rPr dirty="0" sz="2000">
                <a:latin typeface="Microsoft Sans Serif"/>
                <a:cs typeface="Microsoft Sans Serif"/>
              </a:rPr>
              <a:t>N</a:t>
            </a:r>
            <a:r>
              <a:rPr dirty="0" sz="2000" spc="-10">
                <a:latin typeface="Microsoft Sans Serif"/>
                <a:cs typeface="Microsoft Sans Serif"/>
              </a:rPr>
              <a:t>/</a:t>
            </a:r>
            <a:r>
              <a:rPr dirty="0" sz="2000">
                <a:latin typeface="Microsoft Sans Serif"/>
                <a:cs typeface="Microsoft Sans Serif"/>
              </a:rPr>
              <a:t>m</a:t>
            </a:r>
            <a:endParaRPr sz="2000">
              <a:latin typeface="Microsoft Sans Serif"/>
              <a:cs typeface="Microsoft Sans Serif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" y="228600"/>
            <a:ext cx="8610600" cy="53428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camille</dc:creator>
  <dc:title>CHAPTER 1: PROPERTIES OF FLUIDS</dc:title>
  <dcterms:created xsi:type="dcterms:W3CDTF">2021-03-23T17:39:58Z</dcterms:created>
  <dcterms:modified xsi:type="dcterms:W3CDTF">2021-03-23T17:39:58Z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2020-03-19T00:00:00Z</vt:filetime>
  </property>
  <property fmtid="{D5CDD505-2E9C-101B-9397-08002B2CF9AE}" pid="3" name="Creator">
    <vt:lpwstr>Impress</vt:lpwstr>
  </property>
  <property fmtid="{D5CDD505-2E9C-101B-9397-08002B2CF9AE}" pid="4" name="LastSaved">
    <vt:filetime>2020-03-19T00:00:00Z</vt:filetime>
  </property>
</Properties>
</file>