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8" r:id="rId3"/>
    <p:sldId id="257" r:id="rId4"/>
    <p:sldId id="278" r:id="rId5"/>
    <p:sldId id="276" r:id="rId6"/>
    <p:sldId id="277" r:id="rId7"/>
    <p:sldId id="258" r:id="rId8"/>
    <p:sldId id="259" r:id="rId9"/>
    <p:sldId id="260" r:id="rId10"/>
    <p:sldId id="261" r:id="rId11"/>
    <p:sldId id="262" r:id="rId12"/>
    <p:sldId id="263" r:id="rId13"/>
    <p:sldId id="264" r:id="rId14"/>
    <p:sldId id="265" r:id="rId15"/>
    <p:sldId id="266" r:id="rId16"/>
    <p:sldId id="269" r:id="rId17"/>
    <p:sldId id="270" r:id="rId18"/>
    <p:sldId id="274" r:id="rId19"/>
    <p:sldId id="275" r:id="rId20"/>
    <p:sldId id="271" r:id="rId21"/>
    <p:sldId id="272" r:id="rId22"/>
    <p:sldId id="273" r:id="rId23"/>
    <p:sldId id="279"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4A5FAB0B-F5BE-46CD-A512-5FC7CD853258}" type="datetimeFigureOut">
              <a:rPr lang="en-US" smtClean="0"/>
              <a:pPr/>
              <a:t>11/8/2019</a:t>
            </a:fld>
            <a:endParaRPr lang="en-US"/>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US"/>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7BC28935-CAF1-43E7-86A0-BCC299788CF4}"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4A5FAB0B-F5BE-46CD-A512-5FC7CD853258}" type="datetimeFigureOut">
              <a:rPr lang="en-US" smtClean="0"/>
              <a:pPr/>
              <a:t>11/8/2019</a:t>
            </a:fld>
            <a:endParaRPr lang="en-US"/>
          </a:p>
        </p:txBody>
      </p:sp>
      <p:sp>
        <p:nvSpPr>
          <p:cNvPr id="9" name="Slide Number Placeholder 8"/>
          <p:cNvSpPr>
            <a:spLocks noGrp="1"/>
          </p:cNvSpPr>
          <p:nvPr>
            <p:ph type="sldNum" sz="quarter" idx="15"/>
          </p:nvPr>
        </p:nvSpPr>
        <p:spPr/>
        <p:txBody>
          <a:bodyPr rtlCol="0"/>
          <a:lstStyle/>
          <a:p>
            <a:fld id="{7BC28935-CAF1-43E7-86A0-BCC299788CF4}" type="slidenum">
              <a:rPr lang="en-US" smtClean="0"/>
              <a:pPr/>
              <a:t>‹#›</a:t>
            </a:fld>
            <a:endParaRPr lang="en-US"/>
          </a:p>
        </p:txBody>
      </p:sp>
      <p:sp>
        <p:nvSpPr>
          <p:cNvPr id="10" name="Footer Placeholder 9"/>
          <p:cNvSpPr>
            <a:spLocks noGrp="1"/>
          </p:cNvSpPr>
          <p:nvPr>
            <p:ph type="ftr" sz="quarter" idx="16"/>
          </p:nvPr>
        </p:nvSpPr>
        <p:spPr/>
        <p:txBody>
          <a:bodyPr rtlCol="0"/>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4A5FAB0B-F5BE-46CD-A512-5FC7CD853258}" type="datetimeFigureOut">
              <a:rPr lang="en-US" smtClean="0"/>
              <a:pPr/>
              <a:t>11/8/2019</a:t>
            </a:fld>
            <a:endParaRPr lang="en-US"/>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US"/>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7BC28935-CAF1-43E7-86A0-BCC299788CF4}"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4A5FAB0B-F5BE-46CD-A512-5FC7CD853258}" type="datetimeFigureOut">
              <a:rPr lang="en-US" smtClean="0"/>
              <a:pPr/>
              <a:t>11/8/2019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C28935-CAF1-43E7-86A0-BCC299788CF4}" type="slidenum">
              <a:rPr lang="en-US" smtClean="0"/>
              <a:pPr/>
              <a:t>‹#›</a:t>
            </a:fld>
            <a:endParaRPr lang="en-US"/>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4A5FAB0B-F5BE-46CD-A512-5FC7CD853258}" type="datetimeFigureOut">
              <a:rPr lang="en-US" smtClean="0"/>
              <a:pPr/>
              <a:t>11/8/2019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BC28935-CAF1-43E7-86A0-BCC299788CF4}" type="slidenum">
              <a:rPr lang="en-US" smtClean="0"/>
              <a:pPr/>
              <a:t>‹#›</a:t>
            </a:fld>
            <a:endParaRPr lang="en-US"/>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4A5FAB0B-F5BE-46CD-A512-5FC7CD853258}" type="datetimeFigureOut">
              <a:rPr lang="en-US" smtClean="0"/>
              <a:pPr/>
              <a:t>11/8/2019</a:t>
            </a:fld>
            <a:endParaRPr lang="en-US"/>
          </a:p>
        </p:txBody>
      </p:sp>
      <p:sp>
        <p:nvSpPr>
          <p:cNvPr id="7" name="Slide Number Placeholder 6"/>
          <p:cNvSpPr>
            <a:spLocks noGrp="1"/>
          </p:cNvSpPr>
          <p:nvPr>
            <p:ph type="sldNum" sz="quarter" idx="11"/>
          </p:nvPr>
        </p:nvSpPr>
        <p:spPr/>
        <p:txBody>
          <a:bodyPr rtlCol="0"/>
          <a:lstStyle/>
          <a:p>
            <a:fld id="{7BC28935-CAF1-43E7-86A0-BCC299788CF4}" type="slidenum">
              <a:rPr lang="en-US" smtClean="0"/>
              <a:pPr/>
              <a:t>‹#›</a:t>
            </a:fld>
            <a:endParaRPr lang="en-US"/>
          </a:p>
        </p:txBody>
      </p:sp>
      <p:sp>
        <p:nvSpPr>
          <p:cNvPr id="8" name="Footer Placeholder 7"/>
          <p:cNvSpPr>
            <a:spLocks noGrp="1"/>
          </p:cNvSpPr>
          <p:nvPr>
            <p:ph type="ftr" sz="quarter" idx="12"/>
          </p:nvPr>
        </p:nvSpPr>
        <p:spPr/>
        <p:txBody>
          <a:bodyPr rtlCol="0"/>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5FAB0B-F5BE-46CD-A512-5FC7CD853258}" type="datetimeFigureOut">
              <a:rPr lang="en-US" smtClean="0"/>
              <a:pPr/>
              <a:t>11/8/2019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BC28935-CAF1-43E7-86A0-BCC299788CF4}"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4A5FAB0B-F5BE-46CD-A512-5FC7CD853258}" type="datetimeFigureOut">
              <a:rPr lang="en-US" smtClean="0"/>
              <a:pPr/>
              <a:t>11/8/2019</a:t>
            </a:fld>
            <a:endParaRPr lang="en-US"/>
          </a:p>
        </p:txBody>
      </p:sp>
      <p:sp>
        <p:nvSpPr>
          <p:cNvPr id="22" name="Slide Number Placeholder 21"/>
          <p:cNvSpPr>
            <a:spLocks noGrp="1"/>
          </p:cNvSpPr>
          <p:nvPr>
            <p:ph type="sldNum" sz="quarter" idx="15"/>
          </p:nvPr>
        </p:nvSpPr>
        <p:spPr/>
        <p:txBody>
          <a:bodyPr rtlCol="0"/>
          <a:lstStyle/>
          <a:p>
            <a:fld id="{7BC28935-CAF1-43E7-86A0-BCC299788CF4}" type="slidenum">
              <a:rPr lang="en-US" smtClean="0"/>
              <a:pPr/>
              <a:t>‹#›</a:t>
            </a:fld>
            <a:endParaRPr lang="en-US"/>
          </a:p>
        </p:txBody>
      </p:sp>
      <p:sp>
        <p:nvSpPr>
          <p:cNvPr id="23" name="Footer Placeholder 22"/>
          <p:cNvSpPr>
            <a:spLocks noGrp="1"/>
          </p:cNvSpPr>
          <p:nvPr>
            <p:ph type="ftr" sz="quarter" idx="16"/>
          </p:nvPr>
        </p:nvSpPr>
        <p:spPr/>
        <p:txBody>
          <a:bodyPr rtlCol="0"/>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4A5FAB0B-F5BE-46CD-A512-5FC7CD853258}" type="datetimeFigureOut">
              <a:rPr lang="en-US" smtClean="0"/>
              <a:pPr/>
              <a:t>11/8/2019</a:t>
            </a:fld>
            <a:endParaRPr lang="en-US"/>
          </a:p>
        </p:txBody>
      </p:sp>
      <p:sp>
        <p:nvSpPr>
          <p:cNvPr id="18" name="Slide Number Placeholder 17"/>
          <p:cNvSpPr>
            <a:spLocks noGrp="1"/>
          </p:cNvSpPr>
          <p:nvPr>
            <p:ph type="sldNum" sz="quarter" idx="11"/>
          </p:nvPr>
        </p:nvSpPr>
        <p:spPr/>
        <p:txBody>
          <a:bodyPr rtlCol="0"/>
          <a:lstStyle/>
          <a:p>
            <a:fld id="{7BC28935-CAF1-43E7-86A0-BCC299788CF4}" type="slidenum">
              <a:rPr lang="en-US" smtClean="0"/>
              <a:pPr/>
              <a:t>‹#›</a:t>
            </a:fld>
            <a:endParaRPr lang="en-US"/>
          </a:p>
        </p:txBody>
      </p:sp>
      <p:sp>
        <p:nvSpPr>
          <p:cNvPr id="21" name="Footer Placeholder 20"/>
          <p:cNvSpPr>
            <a:spLocks noGrp="1"/>
          </p:cNvSpPr>
          <p:nvPr>
            <p:ph type="ftr" sz="quarter" idx="12"/>
          </p:nvPr>
        </p:nvSpPr>
        <p:spPr/>
        <p:txBody>
          <a:bodyPr rtlCol="0"/>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A5FAB0B-F5BE-46CD-A512-5FC7CD853258}" type="datetimeFigureOut">
              <a:rPr lang="en-US" smtClean="0"/>
              <a:pPr/>
              <a:t>11/8/2019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C28935-CAF1-43E7-86A0-BCC299788CF4}"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A5FAB0B-F5BE-46CD-A512-5FC7CD853258}" type="datetimeFigureOut">
              <a:rPr lang="en-US" smtClean="0"/>
              <a:pPr/>
              <a:t>11/8/2019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C28935-CAF1-43E7-86A0-BCC299788CF4}"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4A5FAB0B-F5BE-46CD-A512-5FC7CD853258}" type="datetimeFigureOut">
              <a:rPr lang="en-US" smtClean="0"/>
              <a:pPr/>
              <a:t>11/8/2019</a:t>
            </a:fld>
            <a:endParaRPr lang="en-US"/>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US"/>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7BC28935-CAF1-43E7-86A0-BCC299788CF4}"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381000"/>
            <a:ext cx="7772400" cy="2895600"/>
          </a:xfrm>
        </p:spPr>
        <p:txBody>
          <a:bodyPr>
            <a:normAutofit/>
          </a:bodyPr>
          <a:lstStyle/>
          <a:p>
            <a:r>
              <a:rPr lang="en-US" dirty="0">
                <a:solidFill>
                  <a:schemeClr val="tx1"/>
                </a:solidFill>
                <a:latin typeface="Aharoni" pitchFamily="2" charset="-79"/>
                <a:cs typeface="Aharoni" pitchFamily="2" charset="-79"/>
              </a:rPr>
              <a:t>C</a:t>
            </a:r>
            <a:r>
              <a:rPr lang="en-US" dirty="0" smtClean="0">
                <a:solidFill>
                  <a:schemeClr val="tx1"/>
                </a:solidFill>
                <a:latin typeface="Aharoni" pitchFamily="2" charset="-79"/>
                <a:cs typeface="Aharoni" pitchFamily="2" charset="-79"/>
              </a:rPr>
              <a:t>hapter  VI:</a:t>
            </a:r>
            <a:r>
              <a:rPr lang="en-US" dirty="0" smtClean="0">
                <a:solidFill>
                  <a:schemeClr val="tx1"/>
                </a:solidFill>
              </a:rPr>
              <a:t/>
            </a:r>
            <a:br>
              <a:rPr lang="en-US" dirty="0" smtClean="0">
                <a:solidFill>
                  <a:schemeClr val="tx1"/>
                </a:solidFill>
              </a:rPr>
            </a:br>
            <a:r>
              <a:rPr lang="en-US" b="1" dirty="0" smtClean="0">
                <a:solidFill>
                  <a:schemeClr val="tx1"/>
                </a:solidFill>
              </a:rPr>
              <a:t>Synthesis : Making Informed Decisions</a:t>
            </a:r>
            <a:endParaRPr lang="en-US" b="1" dirty="0">
              <a:solidFill>
                <a:schemeClr val="tx1"/>
              </a:solidFill>
            </a:endParaRPr>
          </a:p>
        </p:txBody>
      </p:sp>
      <p:sp>
        <p:nvSpPr>
          <p:cNvPr id="4" name="Oval 3"/>
          <p:cNvSpPr/>
          <p:nvPr/>
        </p:nvSpPr>
        <p:spPr>
          <a:xfrm>
            <a:off x="381000" y="4191000"/>
            <a:ext cx="2362200" cy="2133600"/>
          </a:xfrm>
          <a:prstGeom prst="ellipse">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b="1" dirty="0" smtClean="0">
                <a:solidFill>
                  <a:schemeClr val="tx1"/>
                </a:solidFill>
              </a:rPr>
              <a:t>THE MORAL  AGENT AND CONTEXTS</a:t>
            </a:r>
            <a:endParaRPr lang="en-US" b="1" dirty="0">
              <a:solidFill>
                <a:schemeClr val="tx1"/>
              </a:solidFill>
            </a:endParaRPr>
          </a:p>
        </p:txBody>
      </p:sp>
      <p:sp>
        <p:nvSpPr>
          <p:cNvPr id="5" name="Oval 4"/>
          <p:cNvSpPr/>
          <p:nvPr/>
        </p:nvSpPr>
        <p:spPr>
          <a:xfrm>
            <a:off x="2971800" y="3429000"/>
            <a:ext cx="3124200" cy="2362200"/>
          </a:xfrm>
          <a:prstGeom prst="ellipse">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b="1" dirty="0" smtClean="0">
                <a:solidFill>
                  <a:schemeClr val="tx1"/>
                </a:solidFill>
              </a:rPr>
              <a:t>MORAL DELIBERATION</a:t>
            </a:r>
            <a:endParaRPr lang="en-US" b="1" dirty="0">
              <a:solidFill>
                <a:schemeClr val="tx1"/>
              </a:solidFill>
            </a:endParaRPr>
          </a:p>
        </p:txBody>
      </p:sp>
      <p:sp>
        <p:nvSpPr>
          <p:cNvPr id="6" name="Oval 5"/>
          <p:cNvSpPr/>
          <p:nvPr/>
        </p:nvSpPr>
        <p:spPr>
          <a:xfrm>
            <a:off x="6324600" y="3124200"/>
            <a:ext cx="2590800" cy="1905000"/>
          </a:xfrm>
          <a:prstGeom prst="ellips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b="1" dirty="0" smtClean="0">
                <a:solidFill>
                  <a:schemeClr val="tx1"/>
                </a:solidFill>
              </a:rPr>
              <a:t>SELF , SOCIETY , &amp; ENVIRONMENT </a:t>
            </a:r>
            <a:endParaRPr lang="en-US" b="1" dirty="0">
              <a:solidFill>
                <a:schemeClr val="tx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chemeClr val="tx1"/>
                </a:solidFill>
              </a:rPr>
              <a:t>Introduction:</a:t>
            </a:r>
            <a:endParaRPr lang="en-US" b="1" dirty="0">
              <a:solidFill>
                <a:schemeClr val="tx1"/>
              </a:solidFill>
            </a:endParaRPr>
          </a:p>
        </p:txBody>
      </p:sp>
      <p:sp>
        <p:nvSpPr>
          <p:cNvPr id="3" name="Content Placeholder 2"/>
          <p:cNvSpPr>
            <a:spLocks noGrp="1"/>
          </p:cNvSpPr>
          <p:nvPr>
            <p:ph sz="quarter" idx="1"/>
          </p:nvPr>
        </p:nvSpPr>
        <p:spPr/>
        <p:txBody>
          <a:bodyPr>
            <a:normAutofit fontScale="92500" lnSpcReduction="10000"/>
          </a:bodyPr>
          <a:lstStyle/>
          <a:p>
            <a:r>
              <a:rPr lang="en-US" dirty="0" smtClean="0"/>
              <a:t>What is the value of a college level class in Ethics? We have been introduced to four major ethical theories or frameworks: UTILITARIANISM, NATURAL LAW ETHICS, KANTIAN DEONTOLOGY, AND VIRTUE ETHICS. None of them is definitive nor final. What then is the use of studying them? Each represents the best attempts of the best thinkers in history to give fully thought-out answers to the questions “what ought I to do?” and  “why ought I to do so?” this quest has not reached its final conclusion instead it seems that the human condition of finitude will demand that we continue to grapple with these questions. The story of humanity appears to be the never-ending  search for what it means to be fully human in the face of moral choices.</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762000" y="381000"/>
            <a:ext cx="6400800" cy="5791200"/>
          </a:xfrm>
          <a:prstGeom prst="roundRect">
            <a:avLst/>
          </a:prstGeom>
          <a:solidFill>
            <a:schemeClr val="accent1">
              <a:lumMod val="20000"/>
              <a:lumOff val="80000"/>
            </a:schemeClr>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solidFill>
                  <a:schemeClr val="tx1"/>
                </a:solidFill>
              </a:rPr>
              <a:t>THE MORAL AGENT AND CONTEXTS</a:t>
            </a:r>
          </a:p>
          <a:p>
            <a:pPr algn="ctr"/>
            <a:endParaRPr lang="en-US" dirty="0">
              <a:solidFill>
                <a:schemeClr val="tx1"/>
              </a:solidFill>
            </a:endParaRPr>
          </a:p>
          <a:p>
            <a:pPr algn="ctr"/>
            <a:r>
              <a:rPr lang="en-US" sz="2800" dirty="0" smtClean="0">
                <a:solidFill>
                  <a:schemeClr val="tx1"/>
                </a:solidFill>
              </a:rPr>
              <a:t>What one ought to do in one’ life is not dictated by one’s physical, interpersonal, social, or historical conditions.</a:t>
            </a:r>
          </a:p>
          <a:p>
            <a:pPr algn="ctr"/>
            <a:endParaRPr lang="en-US" sz="2800" dirty="0">
              <a:solidFill>
                <a:schemeClr val="tx1"/>
              </a:solidFill>
            </a:endParaRPr>
          </a:p>
          <a:p>
            <a:pPr algn="ctr"/>
            <a:r>
              <a:rPr lang="en-US" sz="2800" dirty="0" smtClean="0">
                <a:solidFill>
                  <a:schemeClr val="tx1"/>
                </a:solidFill>
              </a:rPr>
              <a:t>What one ought to do is also not abstracted from one’s own specific situation</a:t>
            </a:r>
            <a:r>
              <a:rPr lang="en-US" dirty="0" smtClean="0">
                <a:solidFill>
                  <a:schemeClr val="tx1"/>
                </a:solidFill>
              </a:rPr>
              <a:t>.</a:t>
            </a:r>
            <a:endParaRPr lang="en-US" dirty="0">
              <a:solidFill>
                <a:schemeClr val="tx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chemeClr val="tx1"/>
                </a:solidFill>
              </a:rPr>
              <a:t>Ramon </a:t>
            </a:r>
            <a:r>
              <a:rPr lang="en-US" b="1" dirty="0" err="1" smtClean="0">
                <a:solidFill>
                  <a:schemeClr val="tx1"/>
                </a:solidFill>
              </a:rPr>
              <a:t>castillo</a:t>
            </a:r>
            <a:r>
              <a:rPr lang="en-US" b="1" dirty="0" smtClean="0">
                <a:solidFill>
                  <a:schemeClr val="tx1"/>
                </a:solidFill>
              </a:rPr>
              <a:t> </a:t>
            </a:r>
            <a:r>
              <a:rPr lang="en-US" b="1" dirty="0" err="1" smtClean="0">
                <a:solidFill>
                  <a:schemeClr val="tx1"/>
                </a:solidFill>
              </a:rPr>
              <a:t>reyes</a:t>
            </a:r>
            <a:r>
              <a:rPr lang="en-US" b="1" dirty="0" smtClean="0">
                <a:solidFill>
                  <a:schemeClr val="tx1"/>
                </a:solidFill>
              </a:rPr>
              <a:t> (1935-2014)</a:t>
            </a:r>
            <a:endParaRPr lang="en-US" b="1" dirty="0">
              <a:solidFill>
                <a:schemeClr val="tx1"/>
              </a:solidFill>
            </a:endParaRPr>
          </a:p>
        </p:txBody>
      </p:sp>
      <p:sp>
        <p:nvSpPr>
          <p:cNvPr id="3" name="Content Placeholder 2"/>
          <p:cNvSpPr>
            <a:spLocks noGrp="1"/>
          </p:cNvSpPr>
          <p:nvPr>
            <p:ph sz="quarter" idx="1"/>
          </p:nvPr>
        </p:nvSpPr>
        <p:spPr/>
        <p:txBody>
          <a:bodyPr>
            <a:normAutofit fontScale="92500"/>
          </a:bodyPr>
          <a:lstStyle/>
          <a:p>
            <a:r>
              <a:rPr lang="en-US" dirty="0" smtClean="0"/>
              <a:t>Reyes was born in 1935 in the Philippines. He attended the </a:t>
            </a:r>
            <a:r>
              <a:rPr lang="en-US" dirty="0" err="1" smtClean="0"/>
              <a:t>Ateneo</a:t>
            </a:r>
            <a:r>
              <a:rPr lang="en-US" dirty="0" smtClean="0"/>
              <a:t> de Manila University in Quezon City where he earned his bachelor of Arts degree in 1956. he obtained his PhD in Philosophy from the </a:t>
            </a:r>
            <a:r>
              <a:rPr lang="en-US" dirty="0" err="1" smtClean="0"/>
              <a:t>Universite</a:t>
            </a:r>
            <a:r>
              <a:rPr lang="en-US" dirty="0" smtClean="0"/>
              <a:t> </a:t>
            </a:r>
            <a:r>
              <a:rPr lang="en-US" dirty="0" err="1" smtClean="0"/>
              <a:t>Catholique</a:t>
            </a:r>
            <a:r>
              <a:rPr lang="en-US" dirty="0" smtClean="0"/>
              <a:t> de Louvain in Belgium in 1965. Reyes returned to the Philippines and was a teacher in the department of  Philosophy of the </a:t>
            </a:r>
            <a:r>
              <a:rPr lang="en-US" dirty="0" err="1" smtClean="0"/>
              <a:t>Ateneo</a:t>
            </a:r>
            <a:r>
              <a:rPr lang="en-US" dirty="0" smtClean="0"/>
              <a:t> de Manila 1965-2013, where he taught Ethics, Modern Philosophy, and Contemporary Philosophy to generations of </a:t>
            </a:r>
            <a:r>
              <a:rPr lang="en-US" dirty="0" err="1" smtClean="0"/>
              <a:t>Ateneo</a:t>
            </a:r>
            <a:r>
              <a:rPr lang="en-US" dirty="0" smtClean="0"/>
              <a:t> students. Reyes was one of the pioneers in the Philippines of the philosophical approach known as existential phenomenology. His book GROUND AND NORM OF MORALITY.</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chemeClr val="tx1"/>
                </a:solidFill>
              </a:rPr>
              <a:t>The moral agent and contexts</a:t>
            </a:r>
            <a:endParaRPr lang="en-US" b="1" dirty="0">
              <a:solidFill>
                <a:schemeClr val="tx1"/>
              </a:solidFill>
            </a:endParaRPr>
          </a:p>
        </p:txBody>
      </p:sp>
      <p:sp>
        <p:nvSpPr>
          <p:cNvPr id="3" name="Content Placeholder 2"/>
          <p:cNvSpPr>
            <a:spLocks noGrp="1"/>
          </p:cNvSpPr>
          <p:nvPr>
            <p:ph sz="quarter" idx="1"/>
          </p:nvPr>
        </p:nvSpPr>
        <p:spPr/>
        <p:txBody>
          <a:bodyPr/>
          <a:lstStyle/>
          <a:p>
            <a:endParaRPr lang="en-US" dirty="0"/>
          </a:p>
        </p:txBody>
      </p:sp>
      <p:sp>
        <p:nvSpPr>
          <p:cNvPr id="4" name="Oval 3"/>
          <p:cNvSpPr/>
          <p:nvPr/>
        </p:nvSpPr>
        <p:spPr>
          <a:xfrm>
            <a:off x="1295400" y="1600200"/>
            <a:ext cx="5638800" cy="4648200"/>
          </a:xfrm>
          <a:prstGeom prst="ellipse">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dirty="0" smtClean="0"/>
          </a:p>
          <a:p>
            <a:pPr algn="ctr"/>
            <a:r>
              <a:rPr lang="en-US" dirty="0" smtClean="0"/>
              <a:t>The one who is tasked to think about what is “right” and why it is so, and to choose to do so, is a human individual. Who is this individual who must engage herself in ethical thought and decision-making? </a:t>
            </a:r>
          </a:p>
          <a:p>
            <a:pPr algn="ctr"/>
            <a:r>
              <a:rPr lang="en-US" dirty="0" smtClean="0"/>
              <a:t>The ancient Greeks even had a famous  saying for it: “EPIMELEIA HE AUTO” usually translated into </a:t>
            </a:r>
            <a:r>
              <a:rPr lang="en-US" dirty="0" err="1" smtClean="0"/>
              <a:t>english</a:t>
            </a:r>
            <a:r>
              <a:rPr lang="en-US" dirty="0" smtClean="0"/>
              <a:t> as “KNOW YOURSELF”</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1219200"/>
            <a:ext cx="7696200" cy="5254752"/>
          </a:xfrm>
        </p:spPr>
        <p:txBody>
          <a:bodyPr/>
          <a:lstStyle/>
          <a:p>
            <a:r>
              <a:rPr lang="en-US" dirty="0" smtClean="0"/>
              <a:t>In response to this age-old philosophical challenge, the Filipino  philosopher Ramon C. Reyes (1935-2014), writing in his essay “Man and Historical Action” succinctly explained that “Who one is” is a cross-point. By this, he means that one’s identity, who one is or who I am, is a product of many forces ad events that happened outside of one’s choosing. Reyes identifies fours cross-point: the physical, the interpersonal, the social, and the historical. Who one is, firstly is a function of physical event in the past and material factors in the present that one did not have a choice in.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AutoShape 2" descr="data:image/png;base64,iVBORw0KGgoAAAANSUhEUgAAAu4AAAGlCAYAAAClanP4AAAZSUlEQVR4Xu3WQQ0AAAgDMfBvGhtcUhQsZY/tOAIECBAgQIAAAQIE3gvs+4QCEiBAgAABAgQIECAwhrsSECBAgAABAgQIEAgIGO6BJ4lIgAABAgQIECBAwHDXAQIECBAgQIAAAQIBAcM98CQRCRAgQIAAAQIECBjuOkCAAAECBAgQIEAgIGC4B54kIgECBAgQIECAAAHDXQcIECBAgAABAgQIBAQM98CTRCRAgAABAgQIECBguOsAAQIECBAgQIAAgYCA4R54kogECBAgQIAAAQIEDHcdIECAAAECBAgQIBAQMNwDTxKRAAECBAgQIECAgOGuAwQIECBAgAABAgQCAoZ74EkiEiBAgAABAgQIEDDcdYAAAQIECBAgQIBAQMBwDzxJRAIECBAgQIAAAQKGuw4QIECAAAECBAgQCAgY7oEniUiAAAECBAgQIEDAcNcBAgQIECBAgAABAgEBwz3wJBEJECBAgAABAgQIGO46QIAAAQIECBAgQCAgYLgHniQiAQIECBAgQIAAAcNdBwgQIECAAAECBAgEBAz3wJNEJECAAAECBAgQIGC46wABAgQIECBAgACBgIDhHniSiAQIECBAgAABAgQMdx0gQIAAAQIECBAgEBAw3ANPEpEAAQIECBAgQICA4a4DBAgQIECAAAECBAIChnvgSSISIECAAAECBAgQMNx1gAABAgQIECBAgEBAwHAPPElEAgQIECBAgAABAoa7DhAgQIAAAQIECBAICBjugSeJSIAAAQIECBAgQMBw1wECBAgQIECAAAECAQHDPfAkEQkQIECAAAECBAgY7jpAgAABAgQIECBAICBguAeeJCIBAgQIECBAgAABw10HCBAgQIAAAQIECAQEDPfAk0QkQIAAAQIECBAgYLjrAAECBAgQIECAAIGAgOEeeJKIBAgQIECAAAECBAx3HSBAgAABAgQIECAQEDDcA08SkQABAgQIECBAgIDhrgMECBAgQIAAAQIEAgKGe+BJIhIgQIAAAQIECBAw3HWAAAECBAgQIECAQEDAcA88SUQCBAgQIECAAAEChrsOECBAgAABAgQIEAgIGO6BJ4lIgAABAgQIECBAwHDXAQIECBAgQIAAAQIBAcM98CQRCRAgQIAAAQIECBjuOkCAAAECBAgQIEAgIGC4B54kIgECBAgQIECAAAHDXQcIECBAgAABAgQIBAQM98CTRCRAgAABAgQIECBguOsAAQIECBAgQIAAgYCA4R54kogECBAgQIAAAQIEDHcdIECAAAECBAgQIBAQMNwDTxKRAAECBAgQIECAgOGuAwQIECBAgAABAgQCAoZ74EkiEiBAgAABAgQIEDDcdYAAAQIECBAgQIBAQMBwDzxJRAIECBAgQIAAAQKGuw4QIECAAAECBAgQCAgY7oEniUiAAAECBAgQIEDAcNcBAgQIECBAgAABAgEBwz3wJBEJECBAgAABAgQIGO46QIAAAQIECBAgQCAgYLgHniQiAQIECBAgQIAAAcNdBwgQIECAAAECBAgEBAz3wJNEJECAAAECBAgQIGC46wABAgQIECBAgACBgIDhHniSiAQIECBAgAABAgQMdx0gQIAAAQIECBAgEBAw3ANPEpEAAQIECBAgQICA4a4DBAgQIECAAAECBAIChnvgSSISIECAAAECBAgQMNx1gAABAgQIECBAgEBAwHAPPElEAgQIECBAgAABAoa7DhAgQIAAAQIECBAICBjugSeJSIAAAQIECBAgQMBw1wECBAgQIECAAAECAQHDPfAkEQkQIECAAAECBAgY7jpAgAABAgQIECBAICBguAeeJCIBAgQIECBAgAABw10HCBAgQIAAAQIECAQEDPfAk0QkQIAAAQIECBAgYLjrAAECBAgQIECAAIGAgOEeeJKIBAgQIECAAAECBAx3HSBAgAABAgQIECAQEDDcA08SkQABAgQIECBAgIDhrgMECBAgQIAAAQIEAgKGe+BJIhIgQIAAAQIECBAw3HWAAAECBAgQIECAQEDAcA88SUQCBAgQIECAAAEChrsOECBAgAABAgQIEAgIGO6BJ4lIgAABAgQIECBAwHDXAQIECBAgQIAAAQIBAcM98CQRCRAgQIAAAQIECBjuOkCAAAECBAgQIEAgIGC4B54kIgECBAgQIECAAAHDXQcIECBAgAABAgQIBAQM98CTRCRAgAABAgQIECBguOsAAQIECBAgQIAAgYCA4R54kogECBAgQIAAAQIEDHcdIECAAAECBAgQIBAQMNwDTxKRAAECBAgQIECAgOGuAwQIECBAgAABAgQCAoZ74EkiEiBAgAABAgQIEDDcdYAAAQIECBAgQIBAQMBwDzxJRAIECBAgQIAAAQKGuw4QIECAAAECBAgQCAgY7oEniUiAAAECBAgQIEDAcNcBAgQIECBAgAABAgEBwz3wJBEJECBAgAABAgQIGO46QIAAAQIECBAgQCAgYLgHniQiAQIECBAgQIAAAcNdBwgQIECAAAECBAgEBAz3wJNEJECAAAECBAgQIGC46wABAgQIECBAgACBgIDhHniSiAQIECBAgAABAgQMdx0gQIAAAQIECBAgEBAw3ANPEpEAAQIECBAgQICA4a4DBAgQIECAAAECBAIChnvgSSISIECAAAECBAgQMNx1gAABAgQIECBAgEBAwHAPPElEAgQIECBAgAABAoa7DhAgQIAAAQIECBAICBjugSeJSIAAAQIECBAgQMBw1wECBAgQIECAAAECAQHDPfAkEQkQIECAAAECBAgY7jpAgAABAgQIECBAICBguAeeJCIBAgQIECBAgAABw10HCBAgQIAAAQIECAQEDPfAk0QkQIAAAQIECBAgYLjrAAECBAgQIECAAIGAgOEeeJKIBAgQIECAAAECBAx3HSBAgAABAgQIECAQEDDcA08SkQABAgQIECBAgIDhrgMECBAgQIAAAQIEAgKGe+BJIhIgQIAAAQIECBAw3HWAAAECBAgQIECAQEDAcA88SUQCBAgQIECAAAEChrsOECBAgAABAgQIEAgIGO6BJ4lIgAABAgQIECBAwHDXAQIECBAgQIAAAQIBAcM98CQRCRAgQIAAAQIECBjuOkCAAAECBAgQIEAgIGC4B54kIgECBAgQIECAAAHDXQcIECBAgAABAgQIBAQM98CTRCRAgAABAgQIECBguOsAAQIECBAgQIAAgYCA4R54kogECBAgQIAAAQIEDHcdIECAAAECBAgQIBAQMNwDTxKRAAECBAgQIECAgOGuAwQIECBAgAABAgQCAoZ74EkiEiBAgAABAgQIEDDcdYAAAQIECBAgQIBAQMBwDzxJRAIECBAgQIAAAQKGuw4QIECAAAECBAgQCAgY7oEniUiAAAECBAgQIEDAcNcBAgQIECBAgAABAgEBwz3wJBEJECBAgAABAgQIGO46QIAAAQIECBAgQCAgYLgHniQiAQIECBAgQIAAAcNdBwgQIECAAAECBAgEBAz3wJNEJECAAAECBAgQIGC46wABAgQIECBAgACBgIDhHniSiAQIECBAgAABAgQMdx0gQIAAAQIECBAgEBAw3ANPEpEAAQIECBAgQICA4a4DBAgQIECAAAECBAIChnvgSSISIECAAAECBAgQMNx1gAABAgQIECBAgEBAwHAPPElEAgQIECBAgAABAoa7DhAgQIAAAQIECBAICBjugSeJSIAAAQIECBAgQMBw1wECBAgQIECAAAECAQHDPfAkEQkQIECAAAECBAgY7jpAgAABAgQIECBAICBguAeeJCIBAgQIECBAgAABw10HCBAgQIAAAQIECAQEDPfAk0QkQIAAAQIECBAgYLjrAAECBAgQIECAAIGAgOEeeJKIBAgQIECAAAECBAx3HSBAgAABAgQIECAQEDDcA08SkQABAgQIECBAgIDhrgMECBAgQIAAAQIEAgKGe+BJIhIgQIAAAQIECBAw3HWAAAECBAgQIECAQEDAcA88SUQCBAgQIECAAAEChrsOECBAgAABAgQIEAgIGO6BJ4lIgAABAgQIECBAwHDXAQIECBAgQIAAAQIBAcM98CQRCRAgQIAAAQIECBjuOkCAAAECBAgQIEAgIGC4B54kIgECBAgQIECAAAHDXQcIECBAgAABAgQIBAQM98CTRCRAgAABAgQIECBguOsAAQIECBAgQIAAgYCA4R54kogECBAgQIAAAQIEDHcdIECAAAECBAgQIBAQMNwDTxKRAAECBAgQIECAgOGuAwQIECBAgAABAgQCAoZ74EkiEiBAgAABAgQIEDDcdYAAAQIECBAgQIBAQMBwDzxJRAIECBAgQIAAAQKGuw4QIECAAAECBAgQCAgY7oEniUiAAAECBAgQIEDAcNcBAgQIECBAgAABAgEBwz3wJBEJECBAgAABAgQIGO46QIAAAQIECBAgQCAgYLgHniQiAQIECBAgQIAAAcNdBwgQIECAAAECBAgEBAz3wJNEJECAAAECBAgQIGC46wABAgQIECBAgACBgIDhHniSiAQIECBAgAABAgQMdx0gQIAAAQIECBAgEBAw3ANPEpEAAQIECBAgQICA4a4DBAgQIECAAAECBAIChnvgSSISIECAAAECBAgQMNx1gAABAgQIECBAgEBAwHAPPElEAgQIECBAgAABAoa7DhAgQIAAAQIECBAICBjugSeJSIAAAQIECBAgQMBw1wECBAgQIECAAAECAQHDPfAkEQkQIECAAAECBAgY7jpAgAABAgQIECBAICBguAeeJCIBAgQIECBAgAABw10HCBAgQIAAAQIECAQEDPfAk0QkQIAAAQIECBAgYLjrAAECBAgQIECAAIGAgOEeeJKIBAgQIECAAAECBAx3HSBAgAABAgQIECAQEDDcA08SkQABAgQIECBAgIDhrgMECBAgQIAAAQIEAgKGe+BJIhIgQIAAAQIECBAw3HWAAAECBAgQIECAQEDAcA88SUQCBAgQIECAAAEChrsOECBAgAABAgQIEAgIGO6BJ4lIgAABAgQIECBAwHDXAQIECBAgQIAAAQIBAcM98CQRCRAgQIAAAQIECBjuOkCAAAECBAgQIEAgIGC4B54kIgECBAgQIECAAAHDXQcIECBAgAABAgQIBAQM98CTRCRAgAABAgQIECBguOsAAQIECBAgQIAAgYCA4R54kogECBAgQIAAAQIEDHcdIECAAAECBAgQIBAQMNwDTxKRAAECBAgQIECAgOGuAwQIECBAgAABAgQCAoZ74EkiEiBAgAABAgQIEDDcdYAAAQIECBAgQIBAQMBwDzxJRAIECBAgQIAAAQKGuw4QIECAAAECBAgQCAgY7oEniUiAAAECBAgQIEDAcNcBAgQIECBAgAABAgEBwz3wJBEJECBAgAABAgQIGO46QIAAAQIECBAgQCAgYLgHniQiAQIECBAgQIAAAcNdBwgQIECAAAECBAgEBAz3wJNEJECAAAECBAgQIGC46wABAgQIECBAgACBgIDhHniSiAQIECBAgAABAgQMdx0gQIAAAQIECBAgEBAw3ANPEpEAAQIECBAgQICA4a4DBAgQIECAAAECBAIChnvgSSISIECAAAECBAgQMNx1gAABAgQIECBAgEBAwHAPPElEAgQIECBAgAABAoa7DhAgQIAAAQIECBAICBjugSeJSIAAAQIECBAgQMBw1wECBAgQIECAAAECAQHDPfAkEQkQIECAAAECBAgY7jpAgAABAgQIECBAICBguAeeJCIBAgQIECBAgAABw10HCBAgQIAAAQIECAQEDPfAk0QkQIAAAQIECBAgYLjrAAECBAgQIECAAIGAgOEeeJKIBAgQIECAAAECBAx3HSBAgAABAgQIECAQEDDcA08SkQABAgQIECBAgIDhrgMECBAgQIAAAQIEAgKGe+BJIhIgQIAAAQIECBAw3HWAAAECBAgQIECAQEDAcA88SUQCBAgQIECAAAEChrsOECBAgAABAgQIEAgIGO6BJ4lIgAABAgQIECBAwHDXAQIECBAgQIAAAQIBAcM98CQRCRAgQIAAAQIECBjuOkCAAAECBAgQIEAgIGC4B54kIgECBAgQIECAAAHDXQcIECBAgAABAgQIBAQM98CTRCRAgAABAgQIECBguOsAAQIECBAgQIAAgYCA4R54kogECBAgQIAAAQIEDHcdIECAAAECBAgQIBAQMNwDTxKRAAECBAgQIECAgOGuAwQIECBAgAABAgQCAoZ74EkiEiBAgAABAgQIEDDcdYAAAQIECBAgQIBAQMBwDzxJRAIECBAgQIAAAQKGuw4QIECAAAECBAgQCAgY7oEniUiAAAECBAgQIEDAcNcBAgQIECBAgAABAgEBwz3wJBEJECBAgAABAgQIGO46QIAAAQIECBAgQCAgYLgHniQiAQIECBAgQIAAAcNdBwgQIECAAAECBAgEBAz3wJNEJECAAAECBAgQIGC46wABAgQIECBAgACBgIDhHniSiAQIECBAgAABAgQMdx0gQIAAAQIECBAgEBAw3ANPEpEAAQIECBAgQICA4a4DBAgQIECAAAECBAIChnvgSSISIECAAAECBAgQMNx1gAABAgQIECBAgEBAwHAPPElEAgQIECBAgAABAoa7DhAgQIAAAQIECBAICBjugSeJSIAAAQIECBAgQMBw1wECBAgQIECAAAECAQHDPfAkEQkQIECAAAECBAgY7jpAgAABAgQIECBAICBguAeeJCIBAgQIECBAgAABw10HCBAgQIAAAQIECAQEDPfAk0QkQIAAAQIECBAgYLjrAAECBAgQIECAAIGAgOEeeJKIBAgQIECAAAECBAx3HSBAgAABAgQIECAQEDDcA08SkQABAgQIECBAgIDhrgMECBAgQIAAAQIEAgKGe+BJIhIgQIAAAQIECBAw3HWAAAECBAgQIECAQEDAcA88SUQCBAgQIECAAAEChrsOECBAgAABAgQIEAgIGO6BJ4lIgAABAgQIECBAwHDXAQIECBAgQIAAAQIBAcM98CQRCRAgQIAAAQIECBjuOkCAAAECBAgQIEAgIGC4B54kIgECBAgQIECAAAHDXQcIECBAgAABAgQIBAQM98CTRCRAgAABAgQIECBguOsAAQIECBAgQIAAgYCA4R54kogECBAgQIAAAQIEDHcdIECAAAECBAgQIBAQMNwDTxKRAAECBAgQIECAgOGuAwQIECBAgAABAgQCAoZ74EkiEiBAgAABAgQIEDDcdYAAAQIECBAgQIBAQMBwDzxJRAIECBAgQIAAAQKGuw4QIECAAAECBAgQCAgY7oEniUiAAAECBAgQIEDAcNcBAgQIECBAgAABAgEBwz3wJBEJECBAgAABAgQIGO46QIAAAQIECBAgQCAgYLgHniQiAQIECBAgQIAAAcNdBwgQIECAAAECBAgEBAz3wJNEJECAAAECBAgQIGC46wABAgQIECBAgACBgIDhHniSiAQIECBAgAABAgQMdx0gQIAAAQIECBAgEBAw3ANPEpEAAQIECBAgQICA4a4DBAgQIECAAAECBAIChnvgSSISIECAAAECBAgQMNx1gAABAgQIECBAgEBAwHAPPElEAgQIECBAgAABAoa7DhAgQIAAAQIECBAICBjugSeJSIAAAQIECBAgQMBw1wECBAgQIECAAAECAQHDPfAkEQkQIECAAAECBAgY7jpAgAABAgQIECBAICBguAeeJCIBAgQIECBAgAABw10HCBAgQIAAAQIECAQEDPfAk0QkQIAAAQIECBAgYLjrAAECBAgQIECAAIGAgOEeeJKIBAgQIECAAAECBAx3HSBAgAABAgQIECAQEDDcA08SkQABAgQIECBAgIDhrgMECBAgQIAAAQIEAgKGe+BJIhIgQIAAAQIECBAw3HWAAAECBAgQIECAQEDAcA88SUQCBAgQIECAAAEChrsOECBAgAABAgQIEAgIGO6BJ4lIgAABAgQIECBAwHDXAQIECBAgQIAAAQIBAcM98CQRCRAgQIAAAQIECBjuOkCAAAECBAgQIEAgIGC4B54kIgECBAgQIECAAAHDXQcIECBAgAABAgQIBAQM98CTRCRAgAABAgQIECBguOsAAQIECBAgQIAAgYCA4R54kogECBAgQIAAAQIEDHcdIECAAAECBAgQIBAQMNwDTxKRAAECBAgQIECAgOGuAwQIECBAgAABAgQCAoZ74EkiEiBAgAABAgQIEDDcdYAAAQIECBAgQIBAQMBwDzxJRAIECBAgQIAAAQKGuw4QIECAAAECBAgQCAgY7oEniUiAAAECBAgQIEDAcNcBAgQIECBAgAABAgEBwz3wJBEJECBAgAABAgQIGO46QIAAAQIECBAgQCAgYLgHniQiAQIECBAgQIAAAcNdBwgQIECAAAECBAgEBAz3wJNEJECAAAECBAgQIGC46wABAgQIECBAgACBgIDhHniSiAQIECBAgAABAgQMdx0gQIAAAQIECBAgEBAw3ANPEpEAAQIECBAgQICA4a4DBAgQIECAAAECBAIChnvgSSISIECAAAECBAgQMNx1gAABAgQIECBAgEBAwHAPPElEAgQIECBAgAABAoa7DhAgQIAAAQIECBAICBjugSeJSIAAAQIECBAgQMBw1wECBAgQIECAAAECAYED7f0BprJb1aoAAAAASUVORK5CYI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244" name="AutoShape 4" descr="data:image/png;base64,iVBORw0KGgoAAAANSUhEUgAAAu4AAAGlCAYAAAClanP4AAAZSUlEQVR4Xu3WQQ0AAAgDMfBvGhtcUhQsZY/tOAIECBAgQIAAAQIE3gvs+4QCEiBAgAABAgQIECAwhrsSECBAgAABAgQIEAgIGO6BJ4lIgAABAgQIECBAwHDXAQIECBAgQIAAAQIBAcM98CQRCRAgQIAAAQIECBjuOkCAAAECBAgQIEAgIGC4B54kIgECBAgQIECAAAHDXQcIECBAgAABAgQIBAQM98CTRCRAgAABAgQIECBguOsAAQIECBAgQIAAgYCA4R54kogECBAgQIAAAQIEDHcdIECAAAECBAgQIBAQMNwDTxKRAAECBAgQIECAgOGuAwQIECBAgAABAgQCAoZ74EkiEiBAgAABAgQIEDDcdYAAAQIECBAgQIBAQMBwDzxJRAIECBAgQIAAAQKGuw4QIECAAAECBAgQCAgY7oEniUiAAAECBAgQIEDAcNcBAgQIECBAgAABAgEBwz3wJBEJECBAgAABAgQIGO46QIAAAQIECBAgQCAgYLgHniQiAQIECBAgQIAAAcNdBwgQIECAAAECBAgEBAz3wJNEJECAAAECBAgQIGC46wABAgQIECBAgACBgIDhHniSiAQIECBAgAABAgQMdx0gQIAAAQIECBAgEBAw3ANPEpEAAQIECBAgQICA4a4DBAgQIECAAAECBAIChnvgSSISIECAAAECBAgQMNx1gAABAgQIECBAgEBAwHAPPElEAgQIECBAgAABAoa7DhAgQIAAAQIECBAICBjugSeJSIAAAQIECBAgQMBw1wECBAgQIECAAAECAQHDPfAkEQkQIECAAAECBAgY7jpAgAABAgQIECBAICBguAeeJCIBAgQIECBAgAABw10HCBAgQIAAAQIECAQEDPfAk0QkQIAAAQIECBAgYLjrAAECBAgQIECAAIGAgOEeeJKIBAgQIECAAAECBAx3HSBAgAABAgQIECAQEDDcA08SkQABAgQIECBAgIDhrgMECBAgQIAAAQIEAgKGe+BJIhIgQIAAAQIECBAw3HWAAAECBAgQIECAQEDAcA88SUQCBAgQIECAAAEChrsOECBAgAABAgQIEAgIGO6BJ4lIgAABAgQIECBAwHDXAQIECBAgQIAAAQIBAcM98CQRCRAgQIAAAQIECBjuOkCAAAECBAgQIEAgIGC4B54kIgECBAgQIECAAAHDXQcIECBAgAABAgQIBAQM98CTRCRAgAABAgQIECBguOsAAQIECBAgQIAAgYCA4R54kogECBAgQIAAAQIEDHcdIECAAAECBAgQIBAQMNwDTxKRAAECBAgQIECAgOGuAwQIECBAgAABAgQCAoZ74EkiEiBAgAABAgQIEDDcdYAAAQIECBAgQIBAQMBwDzxJRAIECBAgQIAAAQKGuw4QIECAAAECBAgQCAgY7oEniUiAAAECBAgQIEDAcNcBAgQIECBAgAABAgEBwz3wJBEJECBAgAABAgQIGO46QIAAAQIECBAgQCAgYLgHniQiAQIECBAgQIAAAcNdBwgQIECAAAECBAgEBAz3wJNEJECAAAECBAgQIGC46wABAgQIECBAgACBgIDhHniSiAQIECBAgAABAgQMdx0gQIAAAQIECBAgEBAw3ANPEpEAAQIECBAgQICA4a4DBAgQIECAAAECBAIChnvgSSISIECAAAECBAgQMNx1gAABAgQIECBAgEBAwHAPPElEAgQIECBAgAABAoa7DhAgQIAAAQIECBAICBjugSeJSIAAAQIECBAgQMBw1wECBAgQIECAAAECAQHDPfAkEQkQIECAAAECBAgY7jpAgAABAgQIECBAICBguAeeJCIBAgQIECBAgAABw10HCBAgQIAAAQIECAQEDPfAk0QkQIAAAQIECBAgYLjrAAECBAgQIECAAIGAgOEeeJKIBAgQIECAAAECBAx3HSBAgAABAgQIECAQEDDcA08SkQABAgQIECBAgIDhrgMECBAgQIAAAQIEAgKGe+BJIhIgQIAAAQIECBAw3HWAAAECBAgQIECAQEDAcA88SUQCBAgQIECAAAEChrsOECBAgAABAgQIEAgIGO6BJ4lIgAABAgQIECBAwHDXAQIECBAgQIAAAQIBAcM98CQRCRAgQIAAAQIECBjuOkCAAAECBAgQIEAgIGC4B54kIgECBAgQIECAAAHDXQcIECBAgAABAgQIBAQM98CTRCRAgAABAgQIECBguOsAAQIECBAgQIAAgYCA4R54kogECBAgQIAAAQIEDHcdIECAAAECBAgQIBAQMNwDTxKRAAECBAgQIECAgOGuAwQIECBAgAABAgQCAoZ74EkiEiBAgAABAgQIEDDcdYAAAQIECBAgQIBAQMBwDzxJRAIECBAgQIAAAQKGuw4QIECAAAECBAgQCAgY7oEniUiAAAECBAgQIEDAcNcBAgQIECBAgAABAgEBwz3wJBEJECBAgAABAgQIGO46QIAAAQIECBAgQCAgYLgHniQiAQIECBAgQIAAAcNdBwgQIECAAAECBAgEBAz3wJNEJECAAAECBAgQIGC46wABAgQIECBAgACBgIDhHniSiAQIECBAgAABAgQMdx0gQIAAAQIECBAgEBAw3ANPEpEAAQIECBAgQICA4a4DBAgQIECAAAECBAIChnvgSSISIECAAAECBAgQMNx1gAABAgQIECBAgEBAwHAPPElEAgQIECBAgAABAoa7DhAgQIAAAQIECBAICBjugSeJSIAAAQIECBAgQMBw1wECBAgQIECAAAECAQHDPfAkEQkQIECAAAECBAgY7jpAgAABAgQIECBAICBguAeeJCIBAgQIECBAgAABw10HCBAgQIAAAQIECAQEDPfAk0QkQIAAAQIECBAgYLjrAAECBAgQIECAAIGAgOEeeJKIBAgQIECAAAECBAx3HSBAgAABAgQIECAQEDDcA08SkQABAgQIECBAgIDhrgMECBAgQIAAAQIEAgKGe+BJIhIgQIAAAQIECBAw3HWAAAECBAgQIECAQEDAcA88SUQCBAgQIECAAAEChrsOECBAgAABAgQIEAgIGO6BJ4lIgAABAgQIECBAwHDXAQIECBAgQIAAAQIBAcM98CQRCRAgQIAAAQIECBjuOkCAAAECBAgQIEAgIGC4B54kIgECBAgQIECAAAHDXQcIECBAgAABAgQIBAQM98CTRCRAgAABAgQIECBguOsAAQIECBAgQIAAgYCA4R54kogECBAgQIAAAQIEDHcdIECAAAECBAgQIBAQMNwDTxKRAAECBAgQIECAgOGuAwQIECBAgAABAgQCAoZ74EkiEiBAgAABAgQIEDDcdYAAAQIECBAgQIBAQMBwDzxJRAIECBAgQIAAAQKGuw4QIECAAAECBAgQCAgY7oEniUiAAAECBAgQIEDAcNcBAgQIECBAgAABAgEBwz3wJBEJECBAgAABAgQIGO46QIAAAQIECBAgQCAgYLgHniQiAQIECBAgQIAAAcNdBwgQIECAAAECBAgEBAz3wJNEJECAAAECBAgQIGC46wABAgQIECBAgACBgIDhHniSiAQIECBAgAABAgQMdx0gQIAAAQIECBAgEBAw3ANPEpEAAQIECBAgQICA4a4DBAgQIECAAAECBAIChnvgSSISIECAAAECBAgQMNx1gAABAgQIECBAgEBAwHAPPElEAgQIECBAgAABAoa7DhAgQIAAAQIECBAICBjugSeJSIAAAQIECBAgQMBw1wECBAgQIECAAAECAQHDPfAkEQkQIECAAAECBAgY7jpAgAABAgQIECBAICBguAeeJCIBAgQIECBAgAABw10HCBAgQIAAAQIECAQEDPfAk0QkQIAAAQIECBAgYLjrAAECBAgQIECAAIGAgOEeeJKIBAgQIECAAAECBAx3HSBAgAABAgQIECAQEDDcA08SkQABAgQIECBAgIDhrgMECBAgQIAAAQIEAgKGe+BJIhIgQIAAAQIECBAw3HWAAAECBAgQIECAQEDAcA88SUQCBAgQIECAAAEChrsOECBAgAABAgQIEAgIGO6BJ4lIgAABAgQIECBAwHDXAQIECBAgQIAAAQIBAcM98CQRCRAgQIAAAQIECBjuOkCAAAECBAgQIEAgIGC4B54kIgECBAgQIECAAAHDXQcIECBAgAABAgQIBAQM98CTRCRAgAABAgQIECBguOsAAQIECBAgQIAAgYCA4R54kogECBAgQIAAAQIEDHcdIECAAAECBAgQIBAQMNwDTxKRAAECBAgQIECAgOGuAwQIECBAgAABAgQCAoZ74EkiEiBAgAABAgQIEDDcdYAAAQIECBAgQIBAQMBwDzxJRAIECBAgQIAAAQKGuw4QIECAAAECBAgQCAgY7oEniUiAAAECBAgQIEDAcNcBAgQIECBAgAABAgEBwz3wJBEJECBAgAABAgQIGO46QIAAAQIECBAgQCAgYLgHniQiAQIECBAgQIAAAcNdBwgQIECAAAECBAgEBAz3wJNEJECAAAECBAgQIGC46wABAgQIECBAgACBgIDhHniSiAQIECBAgAABAgQMdx0gQIAAAQIECBAgEBAw3ANPEpEAAQIECBAgQICA4a4DBAgQIECAAAECBAIChnvgSSISIECAAAECBAgQMNx1gAABAgQIECBAgEBAwHAPPElEAgQIECBAgAABAoa7DhAgQIAAAQIECBAICBjugSeJSIAAAQIECBAgQMBw1wECBAgQIECAAAECAQHDPfAkEQkQIECAAAECBAgY7jpAgAABAgQIECBAICBguAeeJCIBAgQIECBAgAABw10HCBAgQIAAAQIECAQEDPfAk0QkQIAAAQIECBAgYLjrAAECBAgQIECAAIGAgOEeeJKIBAgQIECAAAECBAx3HSBAgAABAgQIECAQEDDcA08SkQABAgQIECBAgIDhrgMECBAgQIAAAQIEAgKGe+BJIhIgQIAAAQIECBAw3HWAAAECBAgQIECAQEDAcA88SUQCBAgQIECAAAEChrsOECBAgAABAgQIEAgIGO6BJ4lIgAABAgQIECBAwHDXAQIECBAgQIAAAQIBAcM98CQRCRAgQIAAAQIECBjuOkCAAAECBAgQIEAgIGC4B54kIgECBAgQIECAAAHDXQcIECBAgAABAgQIBAQM98CTRCRAgAABAgQIECBguOsAAQIECBAgQIAAgYCA4R54kogECBAgQIAAAQIEDHcdIECAAAECBAgQIBAQMNwDTxKRAAECBAgQIECAgOGuAwQIECBAgAABAgQCAoZ74EkiEiBAgAABAgQIEDDcdYAAAQIECBAgQIBAQMBwDzxJRAIECBAgQIAAAQKGuw4QIECAAAECBAgQCAgY7oEniUiAAAECBAgQIEDAcNcBAgQIECBAgAABAgEBwz3wJBEJECBAgAABAgQIGO46QIAAAQIECBAgQCAgYLgHniQiAQIECBAgQIAAAcNdBwgQIECAAAECBAgEBAz3wJNEJECAAAECBAgQIGC46wABAgQIECBAgACBgIDhHniSiAQIECBAgAABAgQMdx0gQIAAAQIECBAgEBAw3ANPEpEAAQIECBAgQICA4a4DBAgQIECAAAECBAIChnvgSSISIECAAAECBAgQMNx1gAABAgQIECBAgEBAwHAPPElEAgQIECBAgAABAoa7DhAgQIAAAQIECBAICBjugSeJSIAAAQIECBAgQMBw1wECBAgQIECAAAECAQHDPfAkEQkQIECAAAECBAgY7jpAgAABAgQIECBAICBguAeeJCIBAgQIECBAgAABw10HCBAgQIAAAQIECAQEDPfAk0QkQIAAAQIECBAgYLjrAAECBAgQIECAAIGAgOEeeJKIBAgQIECAAAECBAx3HSBAgAABAgQIECAQEDDcA08SkQABAgQIECBAgIDhrgMECBAgQIAAAQIEAgKGe+BJIhIgQIAAAQIECBAw3HWAAAECBAgQIECAQEDAcA88SUQCBAgQIECAAAEChrsOECBAgAABAgQIEAgIGO6BJ4lIgAABAgQIECBAwHDXAQIECBAgQIAAAQIBAcM98CQRCRAgQIAAAQIECBjuOkCAAAECBAgQIEAgIGC4B54kIgECBAgQIECAAAHDXQcIECBAgAABAgQIBAQM98CTRCRAgAABAgQIECBguOsAAQIECBAgQIAAgYCA4R54kogECBAgQIAAAQIEDHcdIECAAAECBAgQIBAQMNwDTxKRAAECBAgQIECAgOGuAwQIECBAgAABAgQCAoZ74EkiEiBAgAABAgQIEDDcdYAAAQIECBAgQIBAQMBwDzxJRAIECBAgQIAAAQKGuw4QIECAAAECBAgQCAgY7oEniUiAAAECBAgQIEDAcNcBAgQIECBAgAABAgEBwz3wJBEJECBAgAABAgQIGO46QIAAAQIECBAgQCAgYLgHniQiAQIECBAgQIAAAcNdBwgQIECAAAECBAgEBAz3wJNEJECAAAECBAgQIGC46wABAgQIECBAgACBgIDhHniSiAQIECBAgAABAgQMdx0gQIAAAQIECBAgEBAw3ANPEpEAAQIECBAgQICA4a4DBAgQIECAAAECBAIChnvgSSISIECAAAECBAgQMNx1gAABAgQIECBAgEBAwHAPPElEAgQIECBAgAABAoa7DhAgQIAAAQIECBAICBjugSeJSIAAAQIECBAgQMBw1wECBAgQIECAAAECAQHDPfAkEQkQIECAAAECBAgY7jpAgAABAgQIECBAICBguAeeJCIBAgQIECBAgAABw10HCBAgQIAAAQIECAQEDPfAk0QkQIAAAQIECBAgYLjrAAECBAgQIECAAIGAgOEeeJKIBAgQIECAAAECBAx3HSBAgAABAgQIECAQEDDcA08SkQABAgQIECBAgIDhrgMECBAgQIAAAQIEAgKGe+BJIhIgQIAAAQIECBAw3HWAAAECBAgQIECAQEDAcA88SUQCBAgQIECAAAEChrsOECBAgAABAgQIEAgIGO6BJ4lIgAABAgQIECBAwHDXAQIECBAgQIAAAQIBAcM98CQRCRAgQIAAAQIECBjuOkCAAAECBAgQIEAgIGC4B54kIgECBAgQIECAAAHDXQcIECBAgAABAgQIBAQM98CTRCRAgAABAgQIECBguOsAAQIECBAgQIAAgYCA4R54kogECBAgQIAAAQIEDHcdIECAAAECBAgQIBAQMNwDTxKRAAECBAgQIECAgOGuAwQIECBAgAABAgQCAoZ74EkiEiBAgAABAgQIEDDcdYAAAQIECBAgQIBAQMBwDzxJRAIECBAgQIAAAQKGuw4QIECAAAECBAgQCAgY7oEniUiAAAECBAgQIEDAcNcBAgQIECBAgAABAgEBwz3wJBEJECBAgAABAgQIGO46QIAAAQIECBAgQCAgYLgHniQiAQIECBAgQIAAAcNdBwgQIECAAAECBAgEBAz3wJNEJECAAAECBAgQIGC46wABAgQIECBAgACBgIDhHniSiAQIECBAgAABAgQMdx0gQIAAAQIECBAgEBAw3ANPEpEAAQIECBAgQICA4a4DBAgQIECAAAECBAIChnvgSSISIECAAAECBAgQMNx1gAABAgQIECBAgEBAwHAPPElEAgQIECBAgAABAoa7DhAgQIAAAQIECBAICBjugSeJSIAAAQIECBAgQMBw1wECBAgQIECAAAECAQHDPfAkEQkQIECAAAECBAgY7jpAgAABAgQIECBAICBguAeeJCIBAgQIECBAgAABw10HCBAgQIAAAQIECAQEDPfAk0QkQIAAAQIECBAgYLjrAAECBAgQIECAAIGAgOEeeJKIBAgQIECAAAECBAx3HSBAgAABAgQIECAQEDDcA08SkQABAgQIECBAgIDhrgMECBAgQIAAAQIEAgKGe+BJIhIgQIAAAQIECBAw3HWAAAECBAgQIECAQEDAcA88SUQCBAgQIECAAAEChrsOECBAgAABAgQIEAgIGO6BJ4lIgAABAgQIECBAwHDXAQIECBAgQIAAAQIBAcM98CQRCRAgQIAAAQIECBjuOkCAAAECBAgQIEAgIGC4B54kIgECBAgQIECAAAHDXQcIECBAgAABAgQIBAQM98CTRCRAgAABAgQIECBguOsAAQIECBAgQIAAgYCA4R54kogECBAgQIAAAQIEDHcdIECAAAECBAgQIBAQMNwDTxKRAAECBAgQIECAgOGuAwQIECBAgAABAgQCAoZ74EkiEiBAgAABAgQIEDDcdYAAAQIECBAgQIBAQMBwDzxJRAIECBAgQIAAAQKGuw4QIECAAAECBAgQCAgY7oEniUiAAAECBAgQIEDAcNcBAgQIECBAgAABAgEBwz3wJBEJECBAgAABAgQIGO46QIAAAQIECBAgQCAgYLgHniQiAQIECBAgQIAAAcNdBwgQIECAAAECBAgEBAz3wJNEJECAAAECBAgQIGC46wABAgQIECBAgACBgIDhHniSiAQIECBAgAABAgQMdx0gQIAAAQIECBAgEBAw3ANPEpEAAQIECBAgQICA4a4DBAgQIECAAAECBAIChnvgSSISIECAAAECBAgQMNx1gAABAgQIECBAgEBAwHAPPElEAgQIECBAgAABAoa7DhAgQIAAAQIECBAICBjugSeJSIAAAQIECBAgQMBw1wECBAgQIECAAAECAYED7f0BprJb1aoAAAAASUVORK5CYI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6" name="Oval 5"/>
          <p:cNvSpPr/>
          <p:nvPr/>
        </p:nvSpPr>
        <p:spPr>
          <a:xfrm>
            <a:off x="1219200" y="381000"/>
            <a:ext cx="6248400" cy="5867400"/>
          </a:xfrm>
          <a:prstGeom prst="ellipse">
            <a:avLst/>
          </a:prstGeom>
        </p:spPr>
        <p:style>
          <a:lnRef idx="3">
            <a:schemeClr val="lt1"/>
          </a:lnRef>
          <a:fillRef idx="1">
            <a:schemeClr val="accent5"/>
          </a:fillRef>
          <a:effectRef idx="1">
            <a:schemeClr val="accent5"/>
          </a:effectRef>
          <a:fontRef idx="minor">
            <a:schemeClr val="lt1"/>
          </a:fontRef>
        </p:style>
        <p:txBody>
          <a:bodyPr rtlCol="0" anchor="ctr"/>
          <a:lstStyle/>
          <a:p>
            <a:pPr algn="ctr"/>
            <a:r>
              <a:rPr lang="en-US" sz="4000" b="1" dirty="0" smtClean="0">
                <a:solidFill>
                  <a:schemeClr val="tx1"/>
                </a:solidFill>
              </a:rPr>
              <a:t>MORAL AGENT…</a:t>
            </a:r>
          </a:p>
          <a:p>
            <a:pPr algn="ctr"/>
            <a:endParaRPr lang="en-US" dirty="0">
              <a:solidFill>
                <a:schemeClr val="tx1"/>
              </a:solidFill>
            </a:endParaRPr>
          </a:p>
          <a:p>
            <a:pPr algn="ctr"/>
            <a:endParaRPr lang="en-US" dirty="0" smtClean="0">
              <a:solidFill>
                <a:schemeClr val="tx1"/>
              </a:solidFill>
            </a:endParaRPr>
          </a:p>
          <a:p>
            <a:pPr algn="ctr">
              <a:buFont typeface="Wingdings" pitchFamily="2" charset="2"/>
              <a:buChar char="v"/>
            </a:pPr>
            <a:r>
              <a:rPr lang="en-US" sz="2000" dirty="0" smtClean="0">
                <a:solidFill>
                  <a:schemeClr val="tx1"/>
                </a:solidFill>
              </a:rPr>
              <a:t>One always comes from somewhere . One is always continuously being shaped by many factors outside of one’s own free will. The human individual thus always exists in the tension between being conditioned by external factors and being a free agent</a:t>
            </a:r>
            <a:r>
              <a:rPr lang="en-US" dirty="0" smtClean="0">
                <a:solidFill>
                  <a:schemeClr val="tx1"/>
                </a:solidFill>
              </a:rPr>
              <a:t>.                                                                                                                                        </a:t>
            </a:r>
          </a:p>
          <a:p>
            <a:pPr algn="ctr">
              <a:buFont typeface="Arial" pitchFamily="34" charset="0"/>
              <a:buChar char="•"/>
            </a:pPr>
            <a:endParaRPr lang="en-US" dirty="0">
              <a:solidFill>
                <a:schemeClr val="tx1"/>
              </a:solidFill>
            </a:endParaRPr>
          </a:p>
          <a:p>
            <a:pPr algn="ctr"/>
            <a:endParaRPr lang="en-US" dirty="0" smtClean="0">
              <a:solidFill>
                <a:schemeClr val="tx1"/>
              </a:solidFill>
            </a:endParaRPr>
          </a:p>
          <a:p>
            <a:pPr algn="ctr">
              <a:buFont typeface="Arial" pitchFamily="34" charset="0"/>
              <a:buChar char="•"/>
            </a:pPr>
            <a:endParaRPr lang="en-US" dirty="0">
              <a:solidFill>
                <a:schemeClr val="tx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chemeClr val="tx1"/>
                </a:solidFill>
              </a:rPr>
              <a:t>Culture and ethics</a:t>
            </a:r>
            <a:endParaRPr lang="en-US" b="1" dirty="0">
              <a:solidFill>
                <a:schemeClr val="tx1"/>
              </a:solidFill>
            </a:endParaRPr>
          </a:p>
        </p:txBody>
      </p:sp>
      <p:sp>
        <p:nvSpPr>
          <p:cNvPr id="3" name="Content Placeholder 2"/>
          <p:cNvSpPr>
            <a:spLocks noGrp="1"/>
          </p:cNvSpPr>
          <p:nvPr>
            <p:ph sz="quarter" idx="1"/>
          </p:nvPr>
        </p:nvSpPr>
        <p:spPr/>
        <p:txBody>
          <a:bodyPr/>
          <a:lstStyle/>
          <a:p>
            <a:r>
              <a:rPr lang="en-US" dirty="0" smtClean="0"/>
              <a:t>Ethics should neither be reduced to one’s own cultural standards, nor should it simplistically dismiss one’s unique cultural beliefs and practices. What is important is that one does not wonder into ethical situations blindly, with the naïve assumption that ethical issues will be resolved automatically by his/her beliefs and traditions. Instead she/he should challenge himself/herself to continuously work toward a fuller maturity in ethical decision making.</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chemeClr val="tx1"/>
                </a:solidFill>
              </a:rPr>
              <a:t>Religion and ethics</a:t>
            </a:r>
            <a:endParaRPr lang="en-US" b="1" dirty="0">
              <a:solidFill>
                <a:schemeClr val="tx1"/>
              </a:solidFill>
            </a:endParaRPr>
          </a:p>
        </p:txBody>
      </p:sp>
      <p:sp>
        <p:nvSpPr>
          <p:cNvPr id="3" name="Content Placeholder 2"/>
          <p:cNvSpPr>
            <a:spLocks noGrp="1"/>
          </p:cNvSpPr>
          <p:nvPr>
            <p:ph sz="quarter" idx="1"/>
          </p:nvPr>
        </p:nvSpPr>
        <p:spPr/>
        <p:txBody>
          <a:bodyPr/>
          <a:lstStyle/>
          <a:p>
            <a:r>
              <a:rPr lang="en-US" dirty="0" smtClean="0"/>
              <a:t>Many religious followers assume that what their religion teaches can be found either in their sacred scripture (e.g. the bible for Christians, the Qur’an for Muslims, etc…) or body of writings (e.g. the Vedas, including the Upanishads, and other texts for Hindus; the Tao Te </a:t>
            </a:r>
            <a:r>
              <a:rPr lang="en-US" dirty="0" err="1" smtClean="0"/>
              <a:t>Ching</a:t>
            </a:r>
            <a:r>
              <a:rPr lang="en-US" dirty="0" smtClean="0"/>
              <a:t>, Chuang-</a:t>
            </a:r>
            <a:r>
              <a:rPr lang="en-US" dirty="0" err="1" smtClean="0"/>
              <a:t>tzu</a:t>
            </a:r>
            <a:r>
              <a:rPr lang="en-US" dirty="0" smtClean="0"/>
              <a:t> and other Taoist classics for Taoists) or in other forms (other than written texts) of preaching that their leaders had promulgated and become part of their traditions.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152400" y="304800"/>
            <a:ext cx="4800600" cy="4800600"/>
          </a:xfrm>
          <a:prstGeom prst="ellipse">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MORAL DELIBERATION </a:t>
            </a:r>
          </a:p>
          <a:p>
            <a:pPr algn="ctr"/>
            <a:endParaRPr lang="en-US" dirty="0">
              <a:solidFill>
                <a:schemeClr val="tx1"/>
              </a:solidFill>
            </a:endParaRPr>
          </a:p>
          <a:p>
            <a:pPr algn="ctr"/>
            <a:r>
              <a:rPr lang="en-US" dirty="0" smtClean="0">
                <a:solidFill>
                  <a:schemeClr val="tx1"/>
                </a:solidFill>
              </a:rPr>
              <a:t>American moral psychologist </a:t>
            </a:r>
            <a:r>
              <a:rPr lang="en-US" b="1" dirty="0" smtClean="0">
                <a:solidFill>
                  <a:schemeClr val="tx1"/>
                </a:solidFill>
              </a:rPr>
              <a:t>Lawrence Kohlberg </a:t>
            </a:r>
            <a:r>
              <a:rPr lang="en-US" dirty="0" smtClean="0">
                <a:solidFill>
                  <a:schemeClr val="tx1"/>
                </a:solidFill>
              </a:rPr>
              <a:t>(1927-1987) theorized that moral development happens in six stages </a:t>
            </a:r>
            <a:r>
              <a:rPr lang="en-US" dirty="0" err="1" smtClean="0">
                <a:solidFill>
                  <a:schemeClr val="tx1"/>
                </a:solidFill>
              </a:rPr>
              <a:t>wich</a:t>
            </a:r>
            <a:r>
              <a:rPr lang="en-US" dirty="0" smtClean="0">
                <a:solidFill>
                  <a:schemeClr val="tx1"/>
                </a:solidFill>
              </a:rPr>
              <a:t> he divided into three levels </a:t>
            </a:r>
            <a:r>
              <a:rPr lang="en-US" b="1" dirty="0" smtClean="0">
                <a:solidFill>
                  <a:schemeClr val="tx1"/>
                </a:solidFill>
              </a:rPr>
              <a:t>pre-conventional, conventional</a:t>
            </a:r>
            <a:r>
              <a:rPr lang="en-US" dirty="0" smtClean="0">
                <a:solidFill>
                  <a:schemeClr val="tx1"/>
                </a:solidFill>
              </a:rPr>
              <a:t>, and </a:t>
            </a:r>
            <a:r>
              <a:rPr lang="en-US" b="1" dirty="0" smtClean="0">
                <a:solidFill>
                  <a:schemeClr val="tx1"/>
                </a:solidFill>
              </a:rPr>
              <a:t>post-conventional.</a:t>
            </a:r>
            <a:endParaRPr lang="en-US" b="1" dirty="0">
              <a:solidFill>
                <a:schemeClr val="tx1"/>
              </a:solidFill>
            </a:endParaRPr>
          </a:p>
        </p:txBody>
      </p:sp>
      <p:sp>
        <p:nvSpPr>
          <p:cNvPr id="5" name="Oval 4"/>
          <p:cNvSpPr/>
          <p:nvPr/>
        </p:nvSpPr>
        <p:spPr>
          <a:xfrm>
            <a:off x="4419600" y="4267200"/>
            <a:ext cx="2133600" cy="1905000"/>
          </a:xfrm>
          <a:prstGeom prst="ellipse">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solidFill>
                  <a:schemeClr val="tx1"/>
                </a:solidFill>
              </a:rPr>
              <a:t>Feelings in Moral Deliberation</a:t>
            </a:r>
            <a:endParaRPr lang="en-US" dirty="0">
              <a:solidFill>
                <a:schemeClr val="tx1"/>
              </a:solidFill>
            </a:endParaRPr>
          </a:p>
        </p:txBody>
      </p:sp>
      <p:sp>
        <p:nvSpPr>
          <p:cNvPr id="6" name="Oval 5"/>
          <p:cNvSpPr/>
          <p:nvPr/>
        </p:nvSpPr>
        <p:spPr>
          <a:xfrm>
            <a:off x="6096000" y="2590800"/>
            <a:ext cx="2133600" cy="1905000"/>
          </a:xfrm>
          <a:prstGeom prst="ellips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2000" dirty="0" smtClean="0">
                <a:solidFill>
                  <a:schemeClr val="tx1"/>
                </a:solidFill>
              </a:rPr>
              <a:t>Moral problems</a:t>
            </a:r>
            <a:endParaRPr lang="en-US" sz="2000" dirty="0">
              <a:solidFill>
                <a:schemeClr val="tx1"/>
              </a:solidFill>
            </a:endParaRPr>
          </a:p>
        </p:txBody>
      </p:sp>
      <p:sp>
        <p:nvSpPr>
          <p:cNvPr id="7" name="Oval 6"/>
          <p:cNvSpPr/>
          <p:nvPr/>
        </p:nvSpPr>
        <p:spPr>
          <a:xfrm>
            <a:off x="5562600" y="152400"/>
            <a:ext cx="2743200" cy="2209800"/>
          </a:xfrm>
          <a:prstGeom prst="ellipse">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dirty="0" smtClean="0">
                <a:solidFill>
                  <a:schemeClr val="tx1"/>
                </a:solidFill>
              </a:rPr>
              <a:t>The value of studying ethical theories and framework</a:t>
            </a:r>
            <a:endParaRPr lang="en-US" dirty="0">
              <a:solidFill>
                <a:schemeClr val="tx1"/>
              </a:solidFill>
            </a:endParaRPr>
          </a:p>
        </p:txBody>
      </p:sp>
      <p:sp>
        <p:nvSpPr>
          <p:cNvPr id="8" name="Oval 7"/>
          <p:cNvSpPr/>
          <p:nvPr/>
        </p:nvSpPr>
        <p:spPr>
          <a:xfrm>
            <a:off x="1752600" y="4572000"/>
            <a:ext cx="2362200" cy="1981200"/>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000" dirty="0" smtClean="0">
                <a:solidFill>
                  <a:schemeClr val="tx1"/>
                </a:solidFill>
              </a:rPr>
              <a:t>Moral Deliberation</a:t>
            </a:r>
            <a:endParaRPr lang="en-US" sz="2000" dirty="0">
              <a:solidFill>
                <a:schemeClr val="tx1"/>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b="1" dirty="0" smtClean="0">
                <a:solidFill>
                  <a:schemeClr val="tx1"/>
                </a:solidFill>
              </a:rPr>
              <a:t>MORAL DELIBERATION</a:t>
            </a:r>
            <a:endParaRPr lang="en-US" b="1" dirty="0">
              <a:solidFill>
                <a:schemeClr val="tx1"/>
              </a:solidFill>
            </a:endParaRPr>
          </a:p>
        </p:txBody>
      </p:sp>
      <p:sp>
        <p:nvSpPr>
          <p:cNvPr id="4" name="Content Placeholder 3"/>
          <p:cNvSpPr>
            <a:spLocks noGrp="1"/>
          </p:cNvSpPr>
          <p:nvPr>
            <p:ph sz="quarter" idx="1"/>
          </p:nvPr>
        </p:nvSpPr>
        <p:spPr/>
        <p:txBody>
          <a:bodyPr/>
          <a:lstStyle/>
          <a:p>
            <a:r>
              <a:rPr lang="en-US" dirty="0" smtClean="0"/>
              <a:t>The significance of studying the different ethical theories and frameworks becomes clear only to the individual who has achieved, or is in the process of achieving, moral maturity. For someone who is still in Kohlberg’s pre-conventional or conventional stages, moral valuation remains a matter of seeking reward or avoiding punishment, or at best, a question of following the dictates of other people</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chemeClr val="tx1"/>
                </a:solidFill>
              </a:rPr>
              <a:t>Feelings in moral deliberation</a:t>
            </a:r>
            <a:endParaRPr lang="en-US" b="1" dirty="0">
              <a:solidFill>
                <a:schemeClr val="tx1"/>
              </a:solidFill>
            </a:endParaRPr>
          </a:p>
        </p:txBody>
      </p:sp>
      <p:sp>
        <p:nvSpPr>
          <p:cNvPr id="3" name="Content Placeholder 2"/>
          <p:cNvSpPr>
            <a:spLocks noGrp="1"/>
          </p:cNvSpPr>
          <p:nvPr>
            <p:ph sz="quarter" idx="1"/>
          </p:nvPr>
        </p:nvSpPr>
        <p:spPr/>
        <p:txBody>
          <a:bodyPr>
            <a:normAutofit lnSpcReduction="10000"/>
          </a:bodyPr>
          <a:lstStyle/>
          <a:p>
            <a:r>
              <a:rPr lang="en-US" dirty="0" smtClean="0"/>
              <a:t>Aristotle precisely points out that moral virtue goes beyond the mere act of intellectually indentifying the right thing to do. Instead, it is the condition of one’s character by which the agent is able to manage his/her emotions or feelings.</a:t>
            </a:r>
          </a:p>
          <a:p>
            <a:r>
              <a:rPr lang="en-US" dirty="0" smtClean="0"/>
              <a:t>The mature moral agent realizes that she/he is both a product of many forces, elements, and events, all of which shape his/her situation and options for a decision. Instead, a meaningful moral decision is one that she/he makes in full cognizance of where she/he is coming from and of where she/he ought to go.</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chemeClr val="tx1"/>
                </a:solidFill>
              </a:rPr>
              <a:t>Moral problems</a:t>
            </a:r>
            <a:endParaRPr lang="en-US" b="1" dirty="0">
              <a:solidFill>
                <a:schemeClr val="tx1"/>
              </a:solidFill>
            </a:endParaRPr>
          </a:p>
        </p:txBody>
      </p:sp>
      <p:sp>
        <p:nvSpPr>
          <p:cNvPr id="3" name="Content Placeholder 2"/>
          <p:cNvSpPr>
            <a:spLocks noGrp="1"/>
          </p:cNvSpPr>
          <p:nvPr>
            <p:ph sz="quarter" idx="1"/>
          </p:nvPr>
        </p:nvSpPr>
        <p:spPr/>
        <p:txBody>
          <a:bodyPr>
            <a:normAutofit lnSpcReduction="10000"/>
          </a:bodyPr>
          <a:lstStyle/>
          <a:p>
            <a:r>
              <a:rPr lang="en-US" dirty="0" smtClean="0"/>
              <a:t>Aristotle recognize the importance of continuous habituation in the goal of shaping one’s character so that she/he becomes more used to choosing the right thing.</a:t>
            </a:r>
          </a:p>
          <a:p>
            <a:r>
              <a:rPr lang="en-US" dirty="0" smtClean="0"/>
              <a:t>A moral individual is always a human being whose intellect remains finite and whose passions remain dynamic and who is always placed in situations that are unique. There are no automatic moral decision one must continue to manage his/her reason and passions to respond in the best way possible to the kaleidoscope of moral situations  that she/he finds himself/herself in.</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chemeClr val="tx1"/>
                </a:solidFill>
              </a:rPr>
              <a:t>The value of studying ethical theories and frameworks</a:t>
            </a:r>
            <a:endParaRPr lang="en-US" b="1" dirty="0">
              <a:solidFill>
                <a:schemeClr val="tx1"/>
              </a:solidFill>
            </a:endParaRPr>
          </a:p>
        </p:txBody>
      </p:sp>
      <p:sp>
        <p:nvSpPr>
          <p:cNvPr id="3" name="Content Placeholder 2"/>
          <p:cNvSpPr>
            <a:spLocks noGrp="1"/>
          </p:cNvSpPr>
          <p:nvPr>
            <p:ph sz="quarter" idx="1"/>
          </p:nvPr>
        </p:nvSpPr>
        <p:spPr/>
        <p:txBody>
          <a:bodyPr/>
          <a:lstStyle/>
          <a:p>
            <a:r>
              <a:rPr lang="en-US" dirty="0" smtClean="0"/>
              <a:t>The ethical theories or frameworks may serve as guideposts, given that they are the best attempts to understand morality that the history of human thought has to offer.</a:t>
            </a:r>
          </a:p>
          <a:p>
            <a:r>
              <a:rPr lang="en-US" dirty="0" smtClean="0"/>
              <a:t>What the responsible moral individual must instead perform is to continuously test the cogency and coherence of the ethical theory or framework in question against the complexity of the concrete experience at hand.</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228600" y="990600"/>
            <a:ext cx="4648200" cy="4724400"/>
          </a:xfrm>
          <a:prstGeom prst="ellipse">
            <a:avLst/>
          </a:prstGeom>
          <a:effectLst>
            <a:innerShdw blurRad="63500" dist="50800" dir="16200000">
              <a:prstClr val="black">
                <a:alpha val="50000"/>
              </a:prstClr>
            </a:innerShdw>
          </a:effectLst>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400" b="1" dirty="0" smtClean="0">
                <a:solidFill>
                  <a:schemeClr val="tx1"/>
                </a:solidFill>
              </a:rPr>
              <a:t>SELF, SOCIETY, &amp; ENVIRONTMENT</a:t>
            </a:r>
          </a:p>
          <a:p>
            <a:pPr algn="ctr"/>
            <a:endParaRPr lang="en-US" dirty="0" smtClean="0">
              <a:solidFill>
                <a:schemeClr val="tx1"/>
              </a:solidFill>
            </a:endParaRPr>
          </a:p>
          <a:p>
            <a:pPr algn="ctr">
              <a:buFont typeface="Wingdings" pitchFamily="2" charset="2"/>
              <a:buChar char="Ø"/>
            </a:pPr>
            <a:r>
              <a:rPr lang="en-US" sz="2000" dirty="0" smtClean="0">
                <a:solidFill>
                  <a:schemeClr val="tx1"/>
                </a:solidFill>
              </a:rPr>
              <a:t>Individual/self</a:t>
            </a:r>
          </a:p>
          <a:p>
            <a:pPr algn="ctr">
              <a:buFont typeface="Wingdings" pitchFamily="2" charset="2"/>
              <a:buChar char="Ø"/>
            </a:pPr>
            <a:r>
              <a:rPr lang="en-US" sz="2000" dirty="0" smtClean="0">
                <a:solidFill>
                  <a:schemeClr val="tx1"/>
                </a:solidFill>
              </a:rPr>
              <a:t>Social life: In the Philippine context and in the global village</a:t>
            </a:r>
          </a:p>
          <a:p>
            <a:pPr algn="ctr">
              <a:buFont typeface="Wingdings" pitchFamily="2" charset="2"/>
              <a:buChar char="Ø"/>
            </a:pPr>
            <a:r>
              <a:rPr lang="en-US" sz="2000" dirty="0" smtClean="0">
                <a:solidFill>
                  <a:schemeClr val="tx1"/>
                </a:solidFill>
              </a:rPr>
              <a:t>The non-human environment </a:t>
            </a:r>
            <a:endParaRPr lang="en-US" sz="2000" dirty="0">
              <a:solidFill>
                <a:schemeClr val="tx1"/>
              </a:solidFill>
            </a:endParaRPr>
          </a:p>
        </p:txBody>
      </p:sp>
      <p:sp>
        <p:nvSpPr>
          <p:cNvPr id="5" name="Oval 4"/>
          <p:cNvSpPr/>
          <p:nvPr/>
        </p:nvSpPr>
        <p:spPr>
          <a:xfrm>
            <a:off x="6477000" y="1752600"/>
            <a:ext cx="2667000" cy="2743200"/>
          </a:xfrm>
          <a:prstGeom prst="ellipse">
            <a:avLst/>
          </a:prstGeom>
          <a:effectLst>
            <a:outerShdw blurRad="50800" dist="38100" dir="8100000" algn="tr" rotWithShape="0">
              <a:prstClr val="black">
                <a:alpha val="40000"/>
              </a:prstClr>
            </a:outerShdw>
          </a:effectLst>
        </p:spPr>
        <p:style>
          <a:lnRef idx="1">
            <a:schemeClr val="accent5"/>
          </a:lnRef>
          <a:fillRef idx="2">
            <a:schemeClr val="accent5"/>
          </a:fillRef>
          <a:effectRef idx="1">
            <a:schemeClr val="accent5"/>
          </a:effectRef>
          <a:fontRef idx="minor">
            <a:schemeClr val="dk1"/>
          </a:fontRef>
        </p:style>
        <p:txBody>
          <a:bodyPr rtlCol="0" anchor="ctr"/>
          <a:lstStyle/>
          <a:p>
            <a:pPr algn="ctr"/>
            <a:r>
              <a:rPr lang="en-US" dirty="0" smtClean="0">
                <a:solidFill>
                  <a:schemeClr val="tx1"/>
                </a:solidFill>
              </a:rPr>
              <a:t>SOCIAL LIFE:</a:t>
            </a:r>
          </a:p>
          <a:p>
            <a:pPr algn="ctr"/>
            <a:r>
              <a:rPr lang="en-US" dirty="0" smtClean="0">
                <a:solidFill>
                  <a:schemeClr val="tx1"/>
                </a:solidFill>
              </a:rPr>
              <a:t>IN THE PHILIPPINE CONTEXT AND IN THE GLOBAL VILLAGE</a:t>
            </a:r>
            <a:endParaRPr lang="en-US" dirty="0">
              <a:solidFill>
                <a:schemeClr val="tx1"/>
              </a:solidFill>
            </a:endParaRPr>
          </a:p>
        </p:txBody>
      </p:sp>
      <p:sp>
        <p:nvSpPr>
          <p:cNvPr id="6" name="Oval 5"/>
          <p:cNvSpPr/>
          <p:nvPr/>
        </p:nvSpPr>
        <p:spPr>
          <a:xfrm>
            <a:off x="4343400" y="533400"/>
            <a:ext cx="2590800" cy="2438400"/>
          </a:xfrm>
          <a:prstGeom prst="ellipse">
            <a:avLst/>
          </a:prstGeom>
          <a:effectLst>
            <a:glow rad="63500">
              <a:schemeClr val="accent6">
                <a:satMod val="175000"/>
                <a:alpha val="40000"/>
              </a:schemeClr>
            </a:glow>
            <a:outerShdw blurRad="50800" dist="38100" dir="8100000" algn="tr" rotWithShape="0">
              <a:prstClr val="black">
                <a:alpha val="40000"/>
              </a:prstClr>
            </a:outerShdw>
          </a:effectLst>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solidFill>
                  <a:schemeClr val="tx1"/>
                </a:solidFill>
              </a:rPr>
              <a:t>INDIVIDUAL/SELF</a:t>
            </a:r>
            <a:endParaRPr lang="en-US" dirty="0">
              <a:solidFill>
                <a:schemeClr val="tx1"/>
              </a:solidFill>
            </a:endParaRPr>
          </a:p>
        </p:txBody>
      </p:sp>
      <p:sp>
        <p:nvSpPr>
          <p:cNvPr id="7" name="Oval 6"/>
          <p:cNvSpPr/>
          <p:nvPr/>
        </p:nvSpPr>
        <p:spPr>
          <a:xfrm>
            <a:off x="4495800" y="3810000"/>
            <a:ext cx="2971800" cy="2667000"/>
          </a:xfrm>
          <a:prstGeom prst="ellipse">
            <a:avLst/>
          </a:prstGeom>
          <a:effectLst>
            <a:outerShdw blurRad="50800" dist="38100" dir="10800000" algn="r" rotWithShape="0">
              <a:prstClr val="black">
                <a:alpha val="40000"/>
              </a:prstClr>
            </a:outerShdw>
          </a:effectLst>
        </p:spPr>
        <p:style>
          <a:lnRef idx="1">
            <a:schemeClr val="accent4"/>
          </a:lnRef>
          <a:fillRef idx="2">
            <a:schemeClr val="accent4"/>
          </a:fillRef>
          <a:effectRef idx="1">
            <a:schemeClr val="accent4"/>
          </a:effectRef>
          <a:fontRef idx="minor">
            <a:schemeClr val="dk1"/>
          </a:fontRef>
        </p:style>
        <p:txBody>
          <a:bodyPr rtlCol="0" anchor="ctr"/>
          <a:lstStyle/>
          <a:p>
            <a:pPr algn="ctr"/>
            <a:r>
              <a:rPr lang="en-US" dirty="0" smtClean="0">
                <a:solidFill>
                  <a:schemeClr val="tx1"/>
                </a:solidFill>
              </a:rPr>
              <a:t>THE NON-HUMAN ENVIRONMENT</a:t>
            </a:r>
            <a:endParaRPr lang="en-US" dirty="0">
              <a:solidFill>
                <a:schemeClr val="tx1"/>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chemeClr val="tx1"/>
                </a:solidFill>
              </a:rPr>
              <a:t>Individual/self</a:t>
            </a:r>
            <a:endParaRPr lang="en-US" b="1" dirty="0">
              <a:solidFill>
                <a:schemeClr val="tx1"/>
              </a:solidFill>
            </a:endParaRPr>
          </a:p>
        </p:txBody>
      </p:sp>
      <p:sp>
        <p:nvSpPr>
          <p:cNvPr id="3" name="Content Placeholder 2"/>
          <p:cNvSpPr>
            <a:spLocks noGrp="1"/>
          </p:cNvSpPr>
          <p:nvPr>
            <p:ph sz="quarter" idx="1"/>
          </p:nvPr>
        </p:nvSpPr>
        <p:spPr/>
        <p:txBody>
          <a:bodyPr/>
          <a:lstStyle/>
          <a:p>
            <a:r>
              <a:rPr lang="en-US" dirty="0" smtClean="0"/>
              <a:t>In the realm of the self , as noted earlier, one has to pay attention not just on how one deals with oneself, but also on how one interacts with other individuals in personal relations. One may respond to the demand for an ethically responsible “care for the self” by making full use of the four ethical theories or frameworks.</a:t>
            </a:r>
          </a:p>
          <a:p>
            <a:r>
              <a:rPr lang="en-US" dirty="0" smtClean="0"/>
              <a:t>John Stuart Mill’s utilitarianism, though seemingly a hedonistic theory given its emphasis on maximizing pleasure and minimizing pain. Elevates the human element above the animalistic and above the merely selfish.</a:t>
            </a: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chemeClr val="tx1"/>
                </a:solidFill>
              </a:rPr>
              <a:t>Individual/self</a:t>
            </a:r>
            <a:endParaRPr lang="en-US" b="1" dirty="0">
              <a:solidFill>
                <a:schemeClr val="tx1"/>
              </a:solidFill>
            </a:endParaRPr>
          </a:p>
        </p:txBody>
      </p:sp>
      <p:sp>
        <p:nvSpPr>
          <p:cNvPr id="3" name="Content Placeholder 2"/>
          <p:cNvSpPr>
            <a:spLocks noGrp="1"/>
          </p:cNvSpPr>
          <p:nvPr>
            <p:ph sz="quarter" idx="1"/>
          </p:nvPr>
        </p:nvSpPr>
        <p:spPr/>
        <p:txBody>
          <a:bodyPr/>
          <a:lstStyle/>
          <a:p>
            <a:r>
              <a:rPr lang="en-US" dirty="0" smtClean="0"/>
              <a:t>Thomas Aquinas’s natural law theory states as its first natural inclination the innate tendency that all human beings share with all other existing things, namely, the natural propensity to maintain oneself in one’s existence.</a:t>
            </a:r>
          </a:p>
          <a:p>
            <a:r>
              <a:rPr lang="en-US" dirty="0" smtClean="0"/>
              <a:t>Kant’s deontology celebrates the rational faculty of the moral agent, which sets it above merely sentient beings.</a:t>
            </a:r>
          </a:p>
          <a:p>
            <a:r>
              <a:rPr lang="en-US" dirty="0" smtClean="0"/>
              <a:t>Aristotle’s virtue ethics teaches one to cultivate his/her own intellect as well as his/her character to achieve </a:t>
            </a:r>
            <a:r>
              <a:rPr lang="en-US" dirty="0" err="1" smtClean="0"/>
              <a:t>eudaimonia</a:t>
            </a:r>
            <a:r>
              <a:rPr lang="en-US" dirty="0" smtClean="0"/>
              <a:t> in his/her lifetime.</a:t>
            </a:r>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200" dirty="0" smtClean="0">
                <a:solidFill>
                  <a:schemeClr val="tx1"/>
                </a:solidFill>
              </a:rPr>
              <a:t/>
            </a:r>
            <a:br>
              <a:rPr lang="en-US" sz="3200" dirty="0" smtClean="0">
                <a:solidFill>
                  <a:schemeClr val="tx1"/>
                </a:solidFill>
              </a:rPr>
            </a:br>
            <a:r>
              <a:rPr lang="en-US" sz="3200" dirty="0" smtClean="0">
                <a:solidFill>
                  <a:schemeClr val="tx1"/>
                </a:solidFill>
              </a:rPr>
              <a:t/>
            </a:r>
            <a:br>
              <a:rPr lang="en-US" sz="3200" dirty="0" smtClean="0">
                <a:solidFill>
                  <a:schemeClr val="tx1"/>
                </a:solidFill>
              </a:rPr>
            </a:br>
            <a:r>
              <a:rPr lang="en-US" sz="3200" dirty="0" smtClean="0">
                <a:solidFill>
                  <a:schemeClr val="tx1"/>
                </a:solidFill>
              </a:rPr>
              <a:t/>
            </a:r>
            <a:br>
              <a:rPr lang="en-US" sz="3200" dirty="0" smtClean="0">
                <a:solidFill>
                  <a:schemeClr val="tx1"/>
                </a:solidFill>
              </a:rPr>
            </a:br>
            <a:r>
              <a:rPr lang="en-US" sz="3200" dirty="0" smtClean="0">
                <a:solidFill>
                  <a:schemeClr val="tx1"/>
                </a:solidFill>
              </a:rPr>
              <a:t/>
            </a:r>
            <a:br>
              <a:rPr lang="en-US" sz="3200" dirty="0" smtClean="0">
                <a:solidFill>
                  <a:schemeClr val="tx1"/>
                </a:solidFill>
              </a:rPr>
            </a:br>
            <a:r>
              <a:rPr lang="en-US" sz="3200" dirty="0" smtClean="0">
                <a:solidFill>
                  <a:schemeClr val="tx1"/>
                </a:solidFill>
              </a:rPr>
              <a:t/>
            </a:r>
            <a:br>
              <a:rPr lang="en-US" sz="3200" dirty="0" smtClean="0">
                <a:solidFill>
                  <a:schemeClr val="tx1"/>
                </a:solidFill>
              </a:rPr>
            </a:br>
            <a:r>
              <a:rPr lang="en-US" sz="3200" dirty="0" smtClean="0">
                <a:solidFill>
                  <a:schemeClr val="tx1"/>
                </a:solidFill>
              </a:rPr>
              <a:t/>
            </a:r>
            <a:br>
              <a:rPr lang="en-US" sz="3200" dirty="0" smtClean="0">
                <a:solidFill>
                  <a:schemeClr val="tx1"/>
                </a:solidFill>
              </a:rPr>
            </a:br>
            <a:r>
              <a:rPr lang="en-US" sz="3200" b="1" dirty="0" smtClean="0">
                <a:solidFill>
                  <a:schemeClr val="tx1"/>
                </a:solidFill>
              </a:rPr>
              <a:t>Social life: In the Philippine context and in the global village</a:t>
            </a:r>
            <a:endParaRPr lang="en-US" b="1" dirty="0">
              <a:solidFill>
                <a:schemeClr val="tx1"/>
              </a:solidFill>
            </a:endParaRPr>
          </a:p>
        </p:txBody>
      </p:sp>
      <p:sp>
        <p:nvSpPr>
          <p:cNvPr id="3" name="Content Placeholder 2"/>
          <p:cNvSpPr>
            <a:spLocks noGrp="1"/>
          </p:cNvSpPr>
          <p:nvPr>
            <p:ph sz="quarter" idx="1"/>
          </p:nvPr>
        </p:nvSpPr>
        <p:spPr/>
        <p:txBody>
          <a:bodyPr/>
          <a:lstStyle/>
          <a:p>
            <a:r>
              <a:rPr lang="en-US" dirty="0" smtClean="0"/>
              <a:t>One’s membership in any society brings forth the demands of communal life in terms of group’s rules and regulations. The ethical question arises when the expectations of particular society come into conflict with one’s most fundamental values.</a:t>
            </a:r>
          </a:p>
          <a:p>
            <a:r>
              <a:rPr lang="en-US" dirty="0" smtClean="0"/>
              <a:t>Mill’s utilitarian doctrine will always push for the greatest happiness principle as the prime determinant of what can be considered as good action, whether in the personal sphere or in the societal realm. Thus, Filipinos cannot simply assume that their action is good because their culture says so.</a:t>
            </a:r>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200" b="1" dirty="0" smtClean="0">
                <a:solidFill>
                  <a:schemeClr val="tx1"/>
                </a:solidFill>
              </a:rPr>
              <a:t>Social life: In the Philippine context and in the global village</a:t>
            </a:r>
            <a:endParaRPr lang="en-US" b="1" dirty="0">
              <a:solidFill>
                <a:schemeClr val="tx1"/>
              </a:solidFill>
            </a:endParaRPr>
          </a:p>
        </p:txBody>
      </p:sp>
      <p:sp>
        <p:nvSpPr>
          <p:cNvPr id="3" name="Content Placeholder 2"/>
          <p:cNvSpPr>
            <a:spLocks noGrp="1"/>
          </p:cNvSpPr>
          <p:nvPr>
            <p:ph sz="quarter" idx="1"/>
          </p:nvPr>
        </p:nvSpPr>
        <p:spPr/>
        <p:txBody>
          <a:bodyPr/>
          <a:lstStyle/>
          <a:p>
            <a:r>
              <a:rPr lang="en-US" dirty="0" smtClean="0"/>
              <a:t>Thomas Aquinas, on the other hand, in his natural law theory has a clear conception of the principles that should guide the individual in her actions that affect her larger society.</a:t>
            </a:r>
          </a:p>
          <a:p>
            <a:r>
              <a:rPr lang="en-US" dirty="0" smtClean="0"/>
              <a:t>Immanuel Kant argues for the use of principles of </a:t>
            </a:r>
            <a:r>
              <a:rPr lang="en-US" dirty="0" err="1" smtClean="0"/>
              <a:t>universalizability</a:t>
            </a:r>
            <a:r>
              <a:rPr lang="en-US" dirty="0" smtClean="0"/>
              <a:t> and humanity as end in itself to form a person’s autonomous notion of what she/he ought to do.</a:t>
            </a:r>
          </a:p>
          <a:p>
            <a:r>
              <a:rPr lang="en-US" dirty="0" smtClean="0"/>
              <a:t>Aristotle’s virtue ethics prescribes </a:t>
            </a:r>
            <a:r>
              <a:rPr lang="en-US" dirty="0" err="1" smtClean="0"/>
              <a:t>mesotes</a:t>
            </a:r>
            <a:r>
              <a:rPr lang="en-US" dirty="0" smtClean="0"/>
              <a:t> as the guide to all the actions that a person has to take, even in his/her dealing with the larger community of people.</a:t>
            </a:r>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chemeClr val="tx1"/>
                </a:solidFill>
              </a:rPr>
              <a:t>The non-human environment</a:t>
            </a:r>
            <a:endParaRPr lang="en-US" b="1" dirty="0">
              <a:solidFill>
                <a:schemeClr val="tx1"/>
              </a:solidFill>
            </a:endParaRPr>
          </a:p>
        </p:txBody>
      </p:sp>
      <p:sp>
        <p:nvSpPr>
          <p:cNvPr id="3" name="Content Placeholder 2"/>
          <p:cNvSpPr>
            <a:spLocks noGrp="1"/>
          </p:cNvSpPr>
          <p:nvPr>
            <p:ph sz="quarter" idx="1"/>
          </p:nvPr>
        </p:nvSpPr>
        <p:spPr/>
        <p:txBody>
          <a:bodyPr/>
          <a:lstStyle/>
          <a:p>
            <a:r>
              <a:rPr lang="en-US" dirty="0" smtClean="0"/>
              <a:t>In the case of utilitarianism, some scholars point out that this hedonistic doctrine that focuses on the sovereignty of pleasures and pains in human decision-making should extend into other creatures that can experience pleasures and pains, namely, animals. Thus, one of the sources of animal ethics is utilitarianism.</a:t>
            </a:r>
          </a:p>
          <a:p>
            <a:r>
              <a:rPr lang="en-US" dirty="0" smtClean="0"/>
              <a:t>Since Kantian deontology focuses on the innate dignity of the human being as possessing reason, it can be argued that one cannot possibly universalize maxims that in the end will lead to an untenable social existence.</a:t>
            </a:r>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chemeClr val="tx1"/>
                </a:solidFill>
              </a:rPr>
              <a:t>The non-human environment</a:t>
            </a:r>
            <a:endParaRPr lang="en-US" b="1" dirty="0">
              <a:solidFill>
                <a:schemeClr val="tx1"/>
              </a:solidFill>
            </a:endParaRPr>
          </a:p>
        </p:txBody>
      </p:sp>
      <p:sp>
        <p:nvSpPr>
          <p:cNvPr id="3" name="Content Placeholder 2"/>
          <p:cNvSpPr>
            <a:spLocks noGrp="1"/>
          </p:cNvSpPr>
          <p:nvPr>
            <p:ph sz="quarter" idx="1"/>
          </p:nvPr>
        </p:nvSpPr>
        <p:spPr/>
        <p:txBody>
          <a:bodyPr/>
          <a:lstStyle/>
          <a:p>
            <a:r>
              <a:rPr lang="en-US" dirty="0" smtClean="0"/>
              <a:t>Thomas Aquinas, on the other hand, may not necessarily talk about the physical environment and human moral responsibility to it as such, but one can try to infer from his philosophy that certain actions should be avoided because they do not produce a harmonious, peaceful society.</a:t>
            </a:r>
          </a:p>
          <a:p>
            <a:r>
              <a:rPr lang="en-US" dirty="0" smtClean="0"/>
              <a:t>Lastly, Aristotle’s virtue ethics also pick up on the problem of such shortsightedness and ask how this can possibly lead to becoming a better person.</a:t>
            </a:r>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639762"/>
          </a:xfrm>
        </p:spPr>
        <p:txBody>
          <a:bodyPr/>
          <a:lstStyle/>
          <a:p>
            <a:r>
              <a:rPr lang="en-US" b="1" dirty="0" smtClean="0">
                <a:solidFill>
                  <a:schemeClr val="tx1"/>
                </a:solidFill>
              </a:rPr>
              <a:t>summary</a:t>
            </a:r>
            <a:endParaRPr lang="en-US" b="1" dirty="0">
              <a:solidFill>
                <a:schemeClr val="tx1"/>
              </a:solidFill>
            </a:endParaRPr>
          </a:p>
        </p:txBody>
      </p:sp>
      <p:sp>
        <p:nvSpPr>
          <p:cNvPr id="3" name="Content Placeholder 2"/>
          <p:cNvSpPr>
            <a:spLocks noGrp="1"/>
          </p:cNvSpPr>
          <p:nvPr>
            <p:ph sz="quarter" idx="1"/>
          </p:nvPr>
        </p:nvSpPr>
        <p:spPr>
          <a:xfrm>
            <a:off x="457200" y="914400"/>
            <a:ext cx="8077200" cy="5559552"/>
          </a:xfrm>
        </p:spPr>
        <p:txBody>
          <a:bodyPr>
            <a:normAutofit lnSpcReduction="10000"/>
          </a:bodyPr>
          <a:lstStyle/>
          <a:p>
            <a:r>
              <a:rPr lang="en-US" sz="2000" dirty="0" smtClean="0"/>
              <a:t>Making informed decisions in the realm of morality entails first understanding who one is, in order to account for reasons that one comes up with as the agent who must choose in a moral situation. Reyes explains that one’s self is a cross-point of many forces and factors that shape one’s choices but do not dictate upon them. The mature moral agent must understand how her society, history, culture, and even religion shape who she is. She must also realize though that her choices in the end cannot simply be a mere product of these outside forces, but must be made in spirit of freedom. Kohlberg teaches that one’s realization of her own freedom to determine her own moral principles, free from all conventions, happens in a process of maturity. An essential element in maturity is the realization that one’s choices even in the realm of ethics, cannot be a function of rational thought but are inevitably shaped also by the feelings. The moral agent must be mature enough to be able to cultivate the necessary steps to ensure a sound, well informed moral decision. With the aid of the different ethical theories or framework discussed in the previous chapter.</a:t>
            </a:r>
            <a:endParaRPr lang="en-US" sz="20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274638"/>
            <a:ext cx="6629400" cy="3687762"/>
          </a:xfrm>
        </p:spPr>
        <p:txBody>
          <a:bodyPr>
            <a:noAutofit/>
          </a:bodyPr>
          <a:lstStyle/>
          <a:p>
            <a:r>
              <a:rPr lang="en-US" sz="8000" dirty="0" smtClean="0"/>
              <a:t>Thank you!!!</a:t>
            </a:r>
            <a:endParaRPr lang="en-US" sz="8000"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359</TotalTime>
  <Words>1923</Words>
  <Application>Microsoft Office PowerPoint</Application>
  <PresentationFormat>On-screen Show (4:3)</PresentationFormat>
  <Paragraphs>77</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Oriel</vt:lpstr>
      <vt:lpstr>Chapter  VI: Synthesis : Making Informed Decisions</vt:lpstr>
      <vt:lpstr>Introduction:</vt:lpstr>
      <vt:lpstr>Slide 3</vt:lpstr>
      <vt:lpstr>Ramon castillo reyes (1935-2014)</vt:lpstr>
      <vt:lpstr>The moral agent and contexts</vt:lpstr>
      <vt:lpstr>Slide 6</vt:lpstr>
      <vt:lpstr>Slide 7</vt:lpstr>
      <vt:lpstr>Culture and ethics</vt:lpstr>
      <vt:lpstr>Religion and ethics</vt:lpstr>
      <vt:lpstr>Slide 10</vt:lpstr>
      <vt:lpstr>MORAL DELIBERATION</vt:lpstr>
      <vt:lpstr>Feelings in moral deliberation</vt:lpstr>
      <vt:lpstr>Moral problems</vt:lpstr>
      <vt:lpstr>The value of studying ethical theories and frameworks</vt:lpstr>
      <vt:lpstr>Slide 15</vt:lpstr>
      <vt:lpstr>Individual/self</vt:lpstr>
      <vt:lpstr>Individual/self</vt:lpstr>
      <vt:lpstr>      Social life: In the Philippine context and in the global village</vt:lpstr>
      <vt:lpstr>Social life: In the Philippine context and in the global village</vt:lpstr>
      <vt:lpstr>The non-human environment</vt:lpstr>
      <vt:lpstr>The non-human environment</vt:lpstr>
      <vt:lpstr>summary</vt:lpstr>
      <vt:lpstr>Thank you!!!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VI: Synthesis : Making Informed Decisions</dc:title>
  <dc:creator>WELCOME</dc:creator>
  <cp:lastModifiedBy>WELCOME</cp:lastModifiedBy>
  <cp:revision>14</cp:revision>
  <dcterms:created xsi:type="dcterms:W3CDTF">2019-11-06T00:27:05Z</dcterms:created>
  <dcterms:modified xsi:type="dcterms:W3CDTF">2019-11-08T02:48:49Z</dcterms:modified>
</cp:coreProperties>
</file>