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7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976D4B-CFE5-4F60-B2BA-C0F87F770495}" type="datetimeFigureOut">
              <a:rPr lang="en-PH" smtClean="0"/>
              <a:t>02/11/2020</a:t>
            </a:fld>
            <a:endParaRPr lang="en-P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001758-8566-493B-A6B6-95BA4DA884F9}" type="slidenum">
              <a:rPr lang="en-PH" smtClean="0"/>
              <a:t>‹#›</a:t>
            </a:fld>
            <a:endParaRPr lang="en-PH"/>
          </a:p>
        </p:txBody>
      </p:sp>
    </p:spTree>
    <p:extLst>
      <p:ext uri="{BB962C8B-B14F-4D97-AF65-F5344CB8AC3E}">
        <p14:creationId xmlns:p14="http://schemas.microsoft.com/office/powerpoint/2010/main" val="1596910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6D001758-8566-493B-A6B6-95BA4DA884F9}" type="slidenum">
              <a:rPr lang="en-PH" smtClean="0"/>
              <a:t>10</a:t>
            </a:fld>
            <a:endParaRPr lang="en-PH"/>
          </a:p>
        </p:txBody>
      </p:sp>
    </p:spTree>
    <p:extLst>
      <p:ext uri="{BB962C8B-B14F-4D97-AF65-F5344CB8AC3E}">
        <p14:creationId xmlns:p14="http://schemas.microsoft.com/office/powerpoint/2010/main" val="2375334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P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PH"/>
          </a:p>
        </p:txBody>
      </p:sp>
      <p:sp>
        <p:nvSpPr>
          <p:cNvPr id="4" name="Date Placeholder 3"/>
          <p:cNvSpPr>
            <a:spLocks noGrp="1"/>
          </p:cNvSpPr>
          <p:nvPr>
            <p:ph type="dt" sz="half" idx="10"/>
          </p:nvPr>
        </p:nvSpPr>
        <p:spPr/>
        <p:txBody>
          <a:bodyPr/>
          <a:lstStyle/>
          <a:p>
            <a:fld id="{3077BB4B-F4E1-41DB-83AB-A6A141395D69}" type="datetimeFigureOut">
              <a:rPr lang="en-PH" smtClean="0"/>
              <a:t>02/11/2020</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4160980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3077BB4B-F4E1-41DB-83AB-A6A141395D69}" type="datetimeFigureOut">
              <a:rPr lang="en-PH" smtClean="0"/>
              <a:t>02/11/2020</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1512443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P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77BB4B-F4E1-41DB-83AB-A6A141395D69}" type="datetimeFigureOut">
              <a:rPr lang="en-PH" smtClean="0"/>
              <a:t>02/11/2020</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775642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Date Placeholder 4"/>
          <p:cNvSpPr>
            <a:spLocks noGrp="1"/>
          </p:cNvSpPr>
          <p:nvPr>
            <p:ph type="dt" sz="half" idx="10"/>
          </p:nvPr>
        </p:nvSpPr>
        <p:spPr/>
        <p:txBody>
          <a:bodyPr/>
          <a:lstStyle/>
          <a:p>
            <a:fld id="{3077BB4B-F4E1-41DB-83AB-A6A141395D69}" type="datetimeFigureOut">
              <a:rPr lang="en-PH" smtClean="0"/>
              <a:t>02/11/2020</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1501589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P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7" name="Date Placeholder 6"/>
          <p:cNvSpPr>
            <a:spLocks noGrp="1"/>
          </p:cNvSpPr>
          <p:nvPr>
            <p:ph type="dt" sz="half" idx="10"/>
          </p:nvPr>
        </p:nvSpPr>
        <p:spPr/>
        <p:txBody>
          <a:bodyPr/>
          <a:lstStyle/>
          <a:p>
            <a:fld id="{3077BB4B-F4E1-41DB-83AB-A6A141395D69}" type="datetimeFigureOut">
              <a:rPr lang="en-PH" smtClean="0"/>
              <a:t>02/11/2020</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408562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Date Placeholder 2"/>
          <p:cNvSpPr>
            <a:spLocks noGrp="1"/>
          </p:cNvSpPr>
          <p:nvPr>
            <p:ph type="dt" sz="half" idx="10"/>
          </p:nvPr>
        </p:nvSpPr>
        <p:spPr/>
        <p:txBody>
          <a:bodyPr/>
          <a:lstStyle/>
          <a:p>
            <a:fld id="{3077BB4B-F4E1-41DB-83AB-A6A141395D69}" type="datetimeFigureOut">
              <a:rPr lang="en-PH" smtClean="0"/>
              <a:t>02/11/2020</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268276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77BB4B-F4E1-41DB-83AB-A6A141395D69}" type="datetimeFigureOut">
              <a:rPr lang="en-PH" smtClean="0"/>
              <a:t>02/11/2020</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2983890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P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77BB4B-F4E1-41DB-83AB-A6A141395D69}" type="datetimeFigureOut">
              <a:rPr lang="en-PH" smtClean="0"/>
              <a:t>02/11/2020</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1258643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P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77BB4B-F4E1-41DB-83AB-A6A141395D69}" type="datetimeFigureOut">
              <a:rPr lang="en-PH" smtClean="0"/>
              <a:t>02/11/2020</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3348280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3077BB4B-F4E1-41DB-83AB-A6A141395D69}" type="datetimeFigureOut">
              <a:rPr lang="en-PH" smtClean="0"/>
              <a:t>02/11/2020</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169629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P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3077BB4B-F4E1-41DB-83AB-A6A141395D69}" type="datetimeFigureOut">
              <a:rPr lang="en-PH" smtClean="0"/>
              <a:t>02/11/2020</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05DD406-3CEA-497B-8AE5-9FB3730B0ED0}" type="slidenum">
              <a:rPr lang="en-PH" smtClean="0"/>
              <a:t>‹#›</a:t>
            </a:fld>
            <a:endParaRPr lang="en-PH"/>
          </a:p>
        </p:txBody>
      </p:sp>
    </p:spTree>
    <p:extLst>
      <p:ext uri="{BB962C8B-B14F-4D97-AF65-F5344CB8AC3E}">
        <p14:creationId xmlns:p14="http://schemas.microsoft.com/office/powerpoint/2010/main" val="1035226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P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77BB4B-F4E1-41DB-83AB-A6A141395D69}" type="datetimeFigureOut">
              <a:rPr lang="en-PH" smtClean="0"/>
              <a:t>02/11/2020</a:t>
            </a:fld>
            <a:endParaRPr lang="en-P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5DD406-3CEA-497B-8AE5-9FB3730B0ED0}" type="slidenum">
              <a:rPr lang="en-PH" smtClean="0"/>
              <a:t>‹#›</a:t>
            </a:fld>
            <a:endParaRPr lang="en-PH"/>
          </a:p>
        </p:txBody>
      </p:sp>
    </p:spTree>
    <p:extLst>
      <p:ext uri="{BB962C8B-B14F-4D97-AF65-F5344CB8AC3E}">
        <p14:creationId xmlns:p14="http://schemas.microsoft.com/office/powerpoint/2010/main" val="756177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3711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0"/>
            <a:ext cx="9144000" cy="68547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41082" y="1340768"/>
            <a:ext cx="4392488" cy="646331"/>
          </a:xfrm>
          <a:prstGeom prst="rect">
            <a:avLst/>
          </a:prstGeom>
          <a:solidFill>
            <a:srgbClr val="FF7C80"/>
          </a:solidFill>
          <a:ln w="38100">
            <a:solidFill>
              <a:schemeClr val="bg2">
                <a:lumMod val="50000"/>
              </a:schemeClr>
            </a:solidFill>
          </a:ln>
        </p:spPr>
        <p:txBody>
          <a:bodyPr wrap="square" rtlCol="0">
            <a:spAutoFit/>
          </a:bodyPr>
          <a:lstStyle/>
          <a:p>
            <a:r>
              <a:rPr lang="en-PH" sz="3600" dirty="0" smtClean="0">
                <a:latin typeface="Times New Roman" pitchFamily="18" charset="0"/>
                <a:cs typeface="Times New Roman" pitchFamily="18" charset="0"/>
              </a:rPr>
              <a:t>Learning Objectives:</a:t>
            </a:r>
            <a:endParaRPr lang="en-PH" sz="3600" dirty="0">
              <a:latin typeface="Times New Roman" pitchFamily="18" charset="0"/>
              <a:cs typeface="Times New Roman" pitchFamily="18" charset="0"/>
            </a:endParaRPr>
          </a:p>
        </p:txBody>
      </p:sp>
      <p:sp>
        <p:nvSpPr>
          <p:cNvPr id="4" name="TextBox 3"/>
          <p:cNvSpPr txBox="1"/>
          <p:nvPr/>
        </p:nvSpPr>
        <p:spPr>
          <a:xfrm>
            <a:off x="269522" y="2431085"/>
            <a:ext cx="8604956" cy="3785652"/>
          </a:xfrm>
          <a:prstGeom prst="rect">
            <a:avLst/>
          </a:prstGeom>
          <a:solidFill>
            <a:schemeClr val="bg2">
              <a:lumMod val="50000"/>
            </a:schemeClr>
          </a:solidFill>
          <a:ln w="38100">
            <a:solidFill>
              <a:srgbClr val="FF7C80"/>
            </a:solidFill>
          </a:ln>
        </p:spPr>
        <p:txBody>
          <a:bodyPr wrap="square" rtlCol="0">
            <a:spAutoFit/>
          </a:bodyPr>
          <a:lstStyle/>
          <a:p>
            <a:pPr>
              <a:lnSpc>
                <a:spcPct val="150000"/>
              </a:lnSpc>
            </a:pPr>
            <a:r>
              <a:rPr lang="en-PH" sz="3200" dirty="0" smtClean="0">
                <a:latin typeface="Times New Roman" pitchFamily="18" charset="0"/>
                <a:cs typeface="Times New Roman" pitchFamily="18" charset="0"/>
              </a:rPr>
              <a:t>At the end of the lesson, learners should be able to:</a:t>
            </a:r>
          </a:p>
          <a:p>
            <a:pPr>
              <a:lnSpc>
                <a:spcPct val="150000"/>
              </a:lnSpc>
            </a:pPr>
            <a:r>
              <a:rPr lang="en-PH" sz="3200" dirty="0" smtClean="0">
                <a:latin typeface="Times New Roman" pitchFamily="18" charset="0"/>
                <a:cs typeface="Times New Roman" pitchFamily="18" charset="0"/>
              </a:rPr>
              <a:t>     1. Analyze crucial qualities of the Filipino moral identity in their own moral experience.</a:t>
            </a:r>
          </a:p>
          <a:p>
            <a:pPr>
              <a:lnSpc>
                <a:spcPct val="150000"/>
              </a:lnSpc>
            </a:pPr>
            <a:r>
              <a:rPr lang="en-PH" sz="3200" dirty="0">
                <a:latin typeface="Times New Roman" pitchFamily="18" charset="0"/>
                <a:cs typeface="Times New Roman" pitchFamily="18" charset="0"/>
              </a:rPr>
              <a:t> </a:t>
            </a:r>
            <a:r>
              <a:rPr lang="en-PH" sz="3200" dirty="0" smtClean="0">
                <a:latin typeface="Times New Roman" pitchFamily="18" charset="0"/>
                <a:cs typeface="Times New Roman" pitchFamily="18" charset="0"/>
              </a:rPr>
              <a:t>     2. Appreciate Filipino values</a:t>
            </a:r>
          </a:p>
          <a:p>
            <a:pPr>
              <a:lnSpc>
                <a:spcPct val="150000"/>
              </a:lnSpc>
            </a:pPr>
            <a:r>
              <a:rPr lang="en-PH" sz="3200" dirty="0" smtClean="0">
                <a:latin typeface="Times New Roman" pitchFamily="18" charset="0"/>
                <a:cs typeface="Times New Roman" pitchFamily="18" charset="0"/>
              </a:rPr>
              <a:t>     </a:t>
            </a:r>
            <a:r>
              <a:rPr lang="en-PH" sz="3200" dirty="0">
                <a:latin typeface="Times New Roman" pitchFamily="18" charset="0"/>
                <a:cs typeface="Times New Roman" pitchFamily="18" charset="0"/>
              </a:rPr>
              <a:t>3</a:t>
            </a:r>
            <a:r>
              <a:rPr lang="en-PH" sz="3200" dirty="0" smtClean="0">
                <a:latin typeface="Times New Roman" pitchFamily="18" charset="0"/>
                <a:cs typeface="Times New Roman" pitchFamily="18" charset="0"/>
              </a:rPr>
              <a:t>. Evaluate elements that need  to be changed.</a:t>
            </a:r>
          </a:p>
        </p:txBody>
      </p:sp>
    </p:spTree>
    <p:extLst>
      <p:ext uri="{BB962C8B-B14F-4D97-AF65-F5344CB8AC3E}">
        <p14:creationId xmlns:p14="http://schemas.microsoft.com/office/powerpoint/2010/main" val="496685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a:bodyPr>
          <a:lstStyle/>
          <a:p>
            <a:pPr marL="0" indent="0">
              <a:buNone/>
            </a:pPr>
            <a:r>
              <a:rPr lang="en-PH" sz="3600" b="1" dirty="0">
                <a:latin typeface="Times New Roman" pitchFamily="18" charset="0"/>
                <a:cs typeface="Times New Roman" pitchFamily="18" charset="0"/>
              </a:rPr>
              <a:t>The Filipino Customs and Tradition</a:t>
            </a:r>
            <a:endParaRPr lang="en-PH" sz="3600" dirty="0">
              <a:latin typeface="Times New Roman" pitchFamily="18" charset="0"/>
              <a:cs typeface="Times New Roman" pitchFamily="18" charset="0"/>
            </a:endParaRPr>
          </a:p>
          <a:p>
            <a:pPr marL="0" indent="0">
              <a:buNone/>
            </a:pPr>
            <a:r>
              <a:rPr lang="en-PH" sz="3600" dirty="0">
                <a:latin typeface="Times New Roman" pitchFamily="18" charset="0"/>
                <a:cs typeface="Times New Roman" pitchFamily="18" charset="0"/>
              </a:rPr>
              <a:t>Culture makes the Philippines different from the rest of the world</a:t>
            </a:r>
          </a:p>
          <a:p>
            <a:pPr marL="0" indent="0">
              <a:buNone/>
            </a:pPr>
            <a:endParaRPr lang="en-PH" sz="36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64" y="2564905"/>
            <a:ext cx="190361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Courtship, The Traditional Filipino Way | Adeline's Cater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9374" y="4293096"/>
            <a:ext cx="1994594" cy="2396321"/>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3497" y="2348881"/>
            <a:ext cx="264705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148263"/>
            <a:ext cx="2273497" cy="170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1225" y="3983258"/>
            <a:ext cx="2166531" cy="276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20669" y="2348881"/>
            <a:ext cx="2127595" cy="1634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67756" y="3994597"/>
            <a:ext cx="1872208" cy="2803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5401" y="1988841"/>
            <a:ext cx="1768690" cy="2005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9358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0"/>
            <a:ext cx="9144000" cy="68547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1520" y="1052736"/>
            <a:ext cx="5688632" cy="2246769"/>
          </a:xfrm>
          <a:prstGeom prst="rect">
            <a:avLst/>
          </a:prstGeom>
        </p:spPr>
        <p:txBody>
          <a:bodyPr wrap="square">
            <a:spAutoFit/>
          </a:bodyPr>
          <a:lstStyle/>
          <a:p>
            <a:r>
              <a:rPr lang="en-PH" sz="2800" dirty="0"/>
              <a:t>‘</a:t>
            </a:r>
            <a:r>
              <a:rPr lang="en-PH" sz="2800" b="1" dirty="0">
                <a:latin typeface="Times New Roman" pitchFamily="18" charset="0"/>
                <a:cs typeface="Times New Roman" pitchFamily="18" charset="0"/>
              </a:rPr>
              <a:t>Mano </a:t>
            </a:r>
            <a:r>
              <a:rPr lang="en-PH" sz="2800" b="1" dirty="0" err="1">
                <a:latin typeface="Times New Roman" pitchFamily="18" charset="0"/>
                <a:cs typeface="Times New Roman" pitchFamily="18" charset="0"/>
              </a:rPr>
              <a:t>po</a:t>
            </a:r>
            <a:r>
              <a:rPr lang="en-PH" sz="2800" b="1" dirty="0">
                <a:latin typeface="Times New Roman" pitchFamily="18" charset="0"/>
                <a:cs typeface="Times New Roman" pitchFamily="18" charset="0"/>
              </a:rPr>
              <a:t>’</a:t>
            </a:r>
            <a:r>
              <a:rPr lang="en-PH" sz="2800" dirty="0">
                <a:latin typeface="Times New Roman" pitchFamily="18" charset="0"/>
                <a:cs typeface="Times New Roman" pitchFamily="18" charset="0"/>
              </a:rPr>
              <a:t>- term used when kissing the hand of the elder.</a:t>
            </a:r>
          </a:p>
          <a:p>
            <a:r>
              <a:rPr lang="en-PH" sz="2800" dirty="0">
                <a:latin typeface="Times New Roman" pitchFamily="18" charset="0"/>
                <a:cs typeface="Times New Roman" pitchFamily="18" charset="0"/>
              </a:rPr>
              <a:t>‘Mano’-Spanish word for hand</a:t>
            </a:r>
          </a:p>
          <a:p>
            <a:r>
              <a:rPr lang="en-PH" sz="2800" b="1" dirty="0">
                <a:latin typeface="Times New Roman" pitchFamily="18" charset="0"/>
                <a:cs typeface="Times New Roman" pitchFamily="18" charset="0"/>
              </a:rPr>
              <a:t>‘</a:t>
            </a:r>
            <a:r>
              <a:rPr lang="en-PH" sz="2800" b="1" dirty="0" err="1">
                <a:latin typeface="Times New Roman" pitchFamily="18" charset="0"/>
                <a:cs typeface="Times New Roman" pitchFamily="18" charset="0"/>
              </a:rPr>
              <a:t>po</a:t>
            </a:r>
            <a:r>
              <a:rPr lang="en-PH" sz="2800" b="1" dirty="0">
                <a:latin typeface="Times New Roman" pitchFamily="18" charset="0"/>
                <a:cs typeface="Times New Roman" pitchFamily="18" charset="0"/>
              </a:rPr>
              <a:t>’</a:t>
            </a:r>
            <a:r>
              <a:rPr lang="en-PH" sz="2800" dirty="0">
                <a:latin typeface="Times New Roman" pitchFamily="18" charset="0"/>
                <a:cs typeface="Times New Roman" pitchFamily="18" charset="0"/>
              </a:rPr>
              <a:t>- used at the end of the sentence to address the elders or superiors.</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3" y="4005064"/>
            <a:ext cx="3744416" cy="23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descr="Pagmamano clipart 7 » Clipart St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2639228"/>
            <a:ext cx="3131468" cy="374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715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0"/>
            <a:ext cx="9144000" cy="68547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9816" y="332656"/>
            <a:ext cx="5350296" cy="2246769"/>
          </a:xfrm>
          <a:prstGeom prst="rect">
            <a:avLst/>
          </a:prstGeom>
        </p:spPr>
        <p:txBody>
          <a:bodyPr wrap="square">
            <a:spAutoFit/>
          </a:bodyPr>
          <a:lstStyle/>
          <a:p>
            <a:r>
              <a:rPr lang="en-PH" sz="2800" b="1" dirty="0">
                <a:latin typeface="Times New Roman" pitchFamily="18" charset="0"/>
                <a:cs typeface="Times New Roman" pitchFamily="18" charset="0"/>
              </a:rPr>
              <a:t>1. Close family ties</a:t>
            </a:r>
            <a:r>
              <a:rPr lang="en-PH" sz="2800" dirty="0">
                <a:latin typeface="Times New Roman" pitchFamily="18" charset="0"/>
                <a:cs typeface="Times New Roman" pitchFamily="18" charset="0"/>
              </a:rPr>
              <a:t>-one unique traits and outstanding cultural values that Filipino have</a:t>
            </a:r>
            <a:r>
              <a:rPr lang="en-PH" sz="2800" dirty="0" smtClean="0">
                <a:latin typeface="Times New Roman" pitchFamily="18" charset="0"/>
                <a:cs typeface="Times New Roman" pitchFamily="18" charset="0"/>
              </a:rPr>
              <a:t>. Having </a:t>
            </a:r>
            <a:r>
              <a:rPr lang="en-PH" sz="2800" dirty="0">
                <a:latin typeface="Times New Roman" pitchFamily="18" charset="0"/>
                <a:cs typeface="Times New Roman" pitchFamily="18" charset="0"/>
              </a:rPr>
              <a:t>fondness for family reunions during secular and religious </a:t>
            </a:r>
            <a:r>
              <a:rPr lang="en-PH" sz="2800" dirty="0" smtClean="0">
                <a:latin typeface="Times New Roman" pitchFamily="18" charset="0"/>
                <a:cs typeface="Times New Roman" pitchFamily="18" charset="0"/>
              </a:rPr>
              <a:t>holidays.</a:t>
            </a:r>
            <a:endParaRPr lang="en-PH" sz="2800" dirty="0">
              <a:latin typeface="Times New Roman" pitchFamily="18" charset="0"/>
              <a:cs typeface="Times New Roman" pitchFamily="18" charset="0"/>
            </a:endParaRPr>
          </a:p>
        </p:txBody>
      </p:sp>
      <p:sp>
        <p:nvSpPr>
          <p:cNvPr id="4" name="Rectangle 3"/>
          <p:cNvSpPr/>
          <p:nvPr/>
        </p:nvSpPr>
        <p:spPr>
          <a:xfrm>
            <a:off x="3275856" y="3068960"/>
            <a:ext cx="5688632" cy="2893100"/>
          </a:xfrm>
          <a:prstGeom prst="rect">
            <a:avLst/>
          </a:prstGeom>
        </p:spPr>
        <p:txBody>
          <a:bodyPr wrap="square">
            <a:spAutoFit/>
          </a:bodyPr>
          <a:lstStyle/>
          <a:p>
            <a:r>
              <a:rPr lang="en-PH" sz="2600" b="1" dirty="0" smtClean="0">
                <a:latin typeface="Times New Roman" pitchFamily="18" charset="0"/>
                <a:cs typeface="Times New Roman" pitchFamily="18" charset="0"/>
              </a:rPr>
              <a:t>2. The </a:t>
            </a:r>
            <a:r>
              <a:rPr lang="en-PH" sz="2600" b="1" dirty="0" err="1" smtClean="0">
                <a:latin typeface="Times New Roman" pitchFamily="18" charset="0"/>
                <a:cs typeface="Times New Roman" pitchFamily="18" charset="0"/>
              </a:rPr>
              <a:t>bayanihan</a:t>
            </a:r>
            <a:r>
              <a:rPr lang="en-PH" sz="2600" b="1" dirty="0" smtClean="0">
                <a:latin typeface="Times New Roman" pitchFamily="18" charset="0"/>
                <a:cs typeface="Times New Roman" pitchFamily="18" charset="0"/>
              </a:rPr>
              <a:t> </a:t>
            </a:r>
            <a:r>
              <a:rPr lang="en-PH" sz="2600" dirty="0" smtClean="0">
                <a:latin typeface="Times New Roman" pitchFamily="18" charset="0"/>
                <a:cs typeface="Times New Roman" pitchFamily="18" charset="0"/>
              </a:rPr>
              <a:t>-spirit of communal unity or effort to achieve a particular objective. People nowadays use it to describe an outpouring of community spirit—as people give their common good, without expecting recognition or personal gain.</a:t>
            </a:r>
            <a:endParaRPr lang="en-PH" sz="2600"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270"/>
            <a:ext cx="3517946" cy="2849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816" y="2852936"/>
            <a:ext cx="2978272" cy="3441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2320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0"/>
            <a:ext cx="9144000" cy="68547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07504" y="116632"/>
            <a:ext cx="8280920" cy="1938992"/>
          </a:xfrm>
          <a:prstGeom prst="rect">
            <a:avLst/>
          </a:prstGeom>
        </p:spPr>
        <p:txBody>
          <a:bodyPr wrap="square">
            <a:spAutoFit/>
          </a:bodyPr>
          <a:lstStyle/>
          <a:p>
            <a:r>
              <a:rPr lang="en-PH" sz="2400" b="1" dirty="0">
                <a:latin typeface="Times New Roman" pitchFamily="18" charset="0"/>
                <a:cs typeface="Times New Roman" pitchFamily="18" charset="0"/>
              </a:rPr>
              <a:t>3. Courtship</a:t>
            </a:r>
            <a:r>
              <a:rPr lang="en-PH" sz="2400" dirty="0">
                <a:latin typeface="Times New Roman" pitchFamily="18" charset="0"/>
                <a:cs typeface="Times New Roman" pitchFamily="18" charset="0"/>
              </a:rPr>
              <a:t>-serenading or </a:t>
            </a:r>
            <a:r>
              <a:rPr lang="en-PH" sz="2400" dirty="0" err="1">
                <a:latin typeface="Times New Roman" pitchFamily="18" charset="0"/>
                <a:cs typeface="Times New Roman" pitchFamily="18" charset="0"/>
              </a:rPr>
              <a:t>harana</a:t>
            </a:r>
            <a:r>
              <a:rPr lang="en-PH" sz="2400" dirty="0">
                <a:latin typeface="Times New Roman" pitchFamily="18" charset="0"/>
                <a:cs typeface="Times New Roman" pitchFamily="18" charset="0"/>
              </a:rPr>
              <a:t> in </a:t>
            </a:r>
            <a:r>
              <a:rPr lang="en-PH" sz="2400" dirty="0" err="1">
                <a:latin typeface="Times New Roman" pitchFamily="18" charset="0"/>
                <a:cs typeface="Times New Roman" pitchFamily="18" charset="0"/>
              </a:rPr>
              <a:t>tagalog</a:t>
            </a:r>
            <a:r>
              <a:rPr lang="en-PH" sz="2400" dirty="0">
                <a:latin typeface="Times New Roman" pitchFamily="18" charset="0"/>
                <a:cs typeface="Times New Roman" pitchFamily="18" charset="0"/>
              </a:rPr>
              <a:t> is one of the most popular form of courtship to show that a man is very serious with his intention to a woman. A serenade would require a young man that is accompanied by his male friend who act as back-up singer to sing a love song in front of young lady’s house</a:t>
            </a:r>
            <a:r>
              <a:rPr lang="en-PH" sz="2400" dirty="0" smtClean="0">
                <a:latin typeface="Times New Roman" pitchFamily="18" charset="0"/>
                <a:cs typeface="Times New Roman" pitchFamily="18" charset="0"/>
              </a:rPr>
              <a:t>.</a:t>
            </a:r>
            <a:endParaRPr lang="en-PH" sz="2400" dirty="0">
              <a:latin typeface="Times New Roman" pitchFamily="18" charset="0"/>
              <a:cs typeface="Times New Roman" pitchFamily="18" charset="0"/>
            </a:endParaRPr>
          </a:p>
        </p:txBody>
      </p:sp>
      <p:sp>
        <p:nvSpPr>
          <p:cNvPr id="6" name="Rectangle 5"/>
          <p:cNvSpPr/>
          <p:nvPr/>
        </p:nvSpPr>
        <p:spPr>
          <a:xfrm>
            <a:off x="3491880" y="2276872"/>
            <a:ext cx="5382344" cy="1938992"/>
          </a:xfrm>
          <a:prstGeom prst="rect">
            <a:avLst/>
          </a:prstGeom>
        </p:spPr>
        <p:txBody>
          <a:bodyPr wrap="square">
            <a:spAutoFit/>
          </a:bodyPr>
          <a:lstStyle/>
          <a:p>
            <a:r>
              <a:rPr lang="en-PH" sz="2400" b="1" dirty="0" smtClean="0">
                <a:latin typeface="Times New Roman" pitchFamily="18" charset="0"/>
                <a:cs typeface="Times New Roman" pitchFamily="18" charset="0"/>
              </a:rPr>
              <a:t>4. Religion</a:t>
            </a:r>
            <a:r>
              <a:rPr lang="en-PH" sz="2400" dirty="0" smtClean="0">
                <a:latin typeface="Times New Roman" pitchFamily="18" charset="0"/>
                <a:cs typeface="Times New Roman" pitchFamily="18" charset="0"/>
              </a:rPr>
              <a:t> - one of the two predominantly roman catholic nations id </a:t>
            </a:r>
            <a:r>
              <a:rPr lang="en-PH" sz="2400" dirty="0" err="1" smtClean="0">
                <a:latin typeface="Times New Roman" pitchFamily="18" charset="0"/>
                <a:cs typeface="Times New Roman" pitchFamily="18" charset="0"/>
              </a:rPr>
              <a:t>asia</a:t>
            </a:r>
            <a:r>
              <a:rPr lang="en-PH" sz="2400" dirty="0" smtClean="0">
                <a:latin typeface="Times New Roman" pitchFamily="18" charset="0"/>
                <a:cs typeface="Times New Roman" pitchFamily="18" charset="0"/>
              </a:rPr>
              <a:t>-pacific. Filipinos believe that having a strong devotion may lead to a better life and their guidance to face everyday.</a:t>
            </a:r>
            <a:endParaRPr lang="en-PH" sz="24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055624"/>
            <a:ext cx="3096344" cy="3677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1152" y="4194013"/>
            <a:ext cx="5187311" cy="2426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705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21104"/>
            <a:ext cx="9165704" cy="687910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2348880"/>
            <a:ext cx="2031726"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51520" y="476672"/>
            <a:ext cx="7848872" cy="2677656"/>
          </a:xfrm>
          <a:prstGeom prst="rect">
            <a:avLst/>
          </a:prstGeom>
        </p:spPr>
        <p:txBody>
          <a:bodyPr wrap="square">
            <a:spAutoFit/>
          </a:bodyPr>
          <a:lstStyle/>
          <a:p>
            <a:r>
              <a:rPr lang="en-PH" sz="2400" dirty="0">
                <a:latin typeface="Times New Roman" pitchFamily="18" charset="0"/>
                <a:cs typeface="Times New Roman" pitchFamily="18" charset="0"/>
              </a:rPr>
              <a:t>5. </a:t>
            </a:r>
            <a:r>
              <a:rPr lang="en-PH" sz="2400" b="1" dirty="0">
                <a:latin typeface="Times New Roman" pitchFamily="18" charset="0"/>
                <a:cs typeface="Times New Roman" pitchFamily="18" charset="0"/>
              </a:rPr>
              <a:t>Superstitions</a:t>
            </a:r>
            <a:r>
              <a:rPr lang="en-PH" sz="2400" dirty="0">
                <a:latin typeface="Times New Roman" pitchFamily="18" charset="0"/>
                <a:cs typeface="Times New Roman" pitchFamily="18" charset="0"/>
              </a:rPr>
              <a:t>- in the Philippines, superstitious belief have ground throughout the country. These beliefs comes from the different saying and belief of our ancestors that aim to prevent danger from happening or to make a person refrain from doing something on particular. Some are practiced primarily because Filipino believe that there is nothing to lose if they will comply with these beliefs.</a:t>
            </a:r>
          </a:p>
        </p:txBody>
      </p:sp>
      <p:sp>
        <p:nvSpPr>
          <p:cNvPr id="3" name="Rectangle 2"/>
          <p:cNvSpPr/>
          <p:nvPr/>
        </p:nvSpPr>
        <p:spPr>
          <a:xfrm>
            <a:off x="270310" y="3429000"/>
            <a:ext cx="5957873" cy="1938992"/>
          </a:xfrm>
          <a:prstGeom prst="rect">
            <a:avLst/>
          </a:prstGeom>
        </p:spPr>
        <p:txBody>
          <a:bodyPr wrap="square">
            <a:spAutoFit/>
          </a:bodyPr>
          <a:lstStyle/>
          <a:p>
            <a:r>
              <a:rPr lang="en-PH" sz="2400" dirty="0">
                <a:latin typeface="Times New Roman" pitchFamily="18" charset="0"/>
                <a:cs typeface="Times New Roman" pitchFamily="18" charset="0"/>
              </a:rPr>
              <a:t>6. </a:t>
            </a:r>
            <a:r>
              <a:rPr lang="en-PH" sz="2400" b="1" dirty="0">
                <a:latin typeface="Times New Roman" pitchFamily="18" charset="0"/>
                <a:cs typeface="Times New Roman" pitchFamily="18" charset="0"/>
              </a:rPr>
              <a:t>Marriage and wedding customs</a:t>
            </a:r>
            <a:r>
              <a:rPr lang="en-PH" sz="2400" dirty="0">
                <a:latin typeface="Times New Roman" pitchFamily="18" charset="0"/>
                <a:cs typeface="Times New Roman" pitchFamily="18" charset="0"/>
              </a:rPr>
              <a:t>- it is a sacrament between to people love each other. For many Filipinos, the eternal quality of dedication to God pervades a truly sacred marriage.</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4221088"/>
            <a:ext cx="2535782" cy="2288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4922118"/>
            <a:ext cx="2736304" cy="18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3215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Funeral practices and burial customs in the Philippines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4797152"/>
            <a:ext cx="3365251" cy="20608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260648"/>
            <a:ext cx="7992888" cy="5632311"/>
          </a:xfrm>
          <a:prstGeom prst="rect">
            <a:avLst/>
          </a:prstGeom>
        </p:spPr>
        <p:txBody>
          <a:bodyPr wrap="square">
            <a:spAutoFit/>
          </a:bodyPr>
          <a:lstStyle/>
          <a:p>
            <a:r>
              <a:rPr lang="en-PH" sz="2400" dirty="0">
                <a:latin typeface="Times New Roman" pitchFamily="18" charset="0"/>
                <a:cs typeface="Times New Roman" pitchFamily="18" charset="0"/>
              </a:rPr>
              <a:t>7. </a:t>
            </a:r>
            <a:r>
              <a:rPr lang="en-PH" sz="2400" b="1" dirty="0">
                <a:latin typeface="Times New Roman" pitchFamily="18" charset="0"/>
                <a:cs typeface="Times New Roman" pitchFamily="18" charset="0"/>
              </a:rPr>
              <a:t>Death </a:t>
            </a:r>
            <a:r>
              <a:rPr lang="en-PH" sz="2400" dirty="0">
                <a:latin typeface="Times New Roman" pitchFamily="18" charset="0"/>
                <a:cs typeface="Times New Roman" pitchFamily="18" charset="0"/>
              </a:rPr>
              <a:t>– most important occasions in family life. Opportunity to strengthen ties in the family. To pay respect to the deceased , long-lost relative, friend and even relatives working abroad reunited. Philippines is the home of some unique death rituals that are partly religious and mostly superstitious</a:t>
            </a:r>
            <a:r>
              <a:rPr lang="en-PH" sz="2400" dirty="0" smtClean="0">
                <a:latin typeface="Times New Roman" pitchFamily="18" charset="0"/>
                <a:cs typeface="Times New Roman" pitchFamily="18" charset="0"/>
              </a:rPr>
              <a:t>.</a:t>
            </a:r>
          </a:p>
          <a:p>
            <a:endParaRPr lang="en-PH" sz="2400" dirty="0">
              <a:latin typeface="Times New Roman" pitchFamily="18" charset="0"/>
              <a:cs typeface="Times New Roman" pitchFamily="18" charset="0"/>
            </a:endParaRPr>
          </a:p>
          <a:p>
            <a:r>
              <a:rPr lang="en-PH" sz="2400" dirty="0" smtClean="0">
                <a:latin typeface="Times New Roman" pitchFamily="18" charset="0"/>
                <a:cs typeface="Times New Roman" pitchFamily="18" charset="0"/>
              </a:rPr>
              <a:t>	</a:t>
            </a:r>
            <a:r>
              <a:rPr lang="en-PH" sz="2300" dirty="0">
                <a:latin typeface="Times New Roman" pitchFamily="18" charset="0"/>
                <a:cs typeface="Times New Roman" pitchFamily="18" charset="0"/>
              </a:rPr>
              <a:t>After the death of a person, nine-day period of having novena of prayers and masses are offered up to the deceased is held. Another period follows after death is 40-days mourning period. Family members indicate their state of bereavement by wearing a small black rectangular plastic pin on their left breast or breast pocket area. Common beliefs states that the soul goes to heaven after 40-days, following the belief that Jesus Christ ascended to heaven after the said period of days.</a:t>
            </a:r>
          </a:p>
          <a:p>
            <a:endParaRPr lang="en-PH" sz="2400" dirty="0">
              <a:latin typeface="Times New Roman" pitchFamily="18" charset="0"/>
              <a:cs typeface="Times New Roman" pitchFamily="18" charset="0"/>
            </a:endParaRPr>
          </a:p>
        </p:txBody>
      </p:sp>
    </p:spTree>
    <p:extLst>
      <p:ext uri="{BB962C8B-B14F-4D97-AF65-F5344CB8AC3E}">
        <p14:creationId xmlns:p14="http://schemas.microsoft.com/office/powerpoint/2010/main" val="1217217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115611" y="260648"/>
            <a:ext cx="6937412" cy="1938992"/>
          </a:xfrm>
          <a:prstGeom prst="rect">
            <a:avLst/>
          </a:prstGeom>
        </p:spPr>
        <p:txBody>
          <a:bodyPr wrap="square">
            <a:spAutoFit/>
          </a:bodyPr>
          <a:lstStyle/>
          <a:p>
            <a:r>
              <a:rPr lang="en-PH" sz="2400" dirty="0">
                <a:latin typeface="Times New Roman" pitchFamily="18" charset="0"/>
                <a:cs typeface="Times New Roman" pitchFamily="18" charset="0"/>
              </a:rPr>
              <a:t>8. </a:t>
            </a:r>
            <a:r>
              <a:rPr lang="en-PH" sz="2400" b="1" dirty="0">
                <a:latin typeface="Times New Roman" pitchFamily="18" charset="0"/>
                <a:cs typeface="Times New Roman" pitchFamily="18" charset="0"/>
              </a:rPr>
              <a:t>Society</a:t>
            </a:r>
            <a:r>
              <a:rPr lang="en-PH" sz="2400" dirty="0">
                <a:latin typeface="Times New Roman" pitchFamily="18" charset="0"/>
                <a:cs typeface="Times New Roman" pitchFamily="18" charset="0"/>
              </a:rPr>
              <a:t>-the primary ancestors of the Filipinos are Malays who came from the </a:t>
            </a:r>
            <a:r>
              <a:rPr lang="en-PH" sz="2400" dirty="0" smtClean="0">
                <a:latin typeface="Times New Roman" pitchFamily="18" charset="0"/>
                <a:cs typeface="Times New Roman" pitchFamily="18" charset="0"/>
              </a:rPr>
              <a:t>South Eastern </a:t>
            </a:r>
            <a:r>
              <a:rPr lang="en-PH" sz="2400" dirty="0">
                <a:latin typeface="Times New Roman" pitchFamily="18" charset="0"/>
                <a:cs typeface="Times New Roman" pitchFamily="18" charset="0"/>
              </a:rPr>
              <a:t>Asian country. Philippines is a combined society both singular( nation) and plural( fragmented geographically and culturally) form.</a:t>
            </a:r>
          </a:p>
        </p:txBody>
      </p:sp>
      <p:sp>
        <p:nvSpPr>
          <p:cNvPr id="3" name="Rectangle 2"/>
          <p:cNvSpPr/>
          <p:nvPr/>
        </p:nvSpPr>
        <p:spPr>
          <a:xfrm>
            <a:off x="16768" y="3284984"/>
            <a:ext cx="5957161" cy="3046988"/>
          </a:xfrm>
          <a:prstGeom prst="rect">
            <a:avLst/>
          </a:prstGeom>
        </p:spPr>
        <p:txBody>
          <a:bodyPr wrap="square">
            <a:spAutoFit/>
          </a:bodyPr>
          <a:lstStyle/>
          <a:p>
            <a:r>
              <a:rPr lang="en-PH" sz="2400" dirty="0">
                <a:latin typeface="Times New Roman" pitchFamily="18" charset="0"/>
                <a:cs typeface="Times New Roman" pitchFamily="18" charset="0"/>
              </a:rPr>
              <a:t>9. </a:t>
            </a:r>
            <a:r>
              <a:rPr lang="en-PH" sz="2400" b="1" dirty="0">
                <a:latin typeface="Times New Roman" pitchFamily="18" charset="0"/>
                <a:cs typeface="Times New Roman" pitchFamily="18" charset="0"/>
              </a:rPr>
              <a:t>Christmas in the </a:t>
            </a:r>
            <a:r>
              <a:rPr lang="en-PH" sz="2400" b="1" dirty="0" smtClean="0">
                <a:latin typeface="Times New Roman" pitchFamily="18" charset="0"/>
                <a:cs typeface="Times New Roman" pitchFamily="18" charset="0"/>
              </a:rPr>
              <a:t>Philippines - </a:t>
            </a:r>
            <a:r>
              <a:rPr lang="en-PH" sz="2400" dirty="0" smtClean="0">
                <a:latin typeface="Times New Roman" pitchFamily="18" charset="0"/>
                <a:cs typeface="Times New Roman" pitchFamily="18" charset="0"/>
              </a:rPr>
              <a:t>biggest </a:t>
            </a:r>
            <a:r>
              <a:rPr lang="en-PH" sz="2400" dirty="0">
                <a:latin typeface="Times New Roman" pitchFamily="18" charset="0"/>
                <a:cs typeface="Times New Roman" pitchFamily="18" charset="0"/>
              </a:rPr>
              <a:t>holidays in the archipelago. We earned longest Christmas season from September until epiphany, feast of black Nazarene</a:t>
            </a:r>
            <a:r>
              <a:rPr lang="en-PH" sz="2400" dirty="0" smtClean="0">
                <a:latin typeface="Times New Roman" pitchFamily="18" charset="0"/>
                <a:cs typeface="Times New Roman" pitchFamily="18" charset="0"/>
              </a:rPr>
              <a:t>, January </a:t>
            </a:r>
            <a:r>
              <a:rPr lang="en-PH" sz="2400" dirty="0">
                <a:latin typeface="Times New Roman" pitchFamily="18" charset="0"/>
                <a:cs typeface="Times New Roman" pitchFamily="18" charset="0"/>
              </a:rPr>
              <a:t>9 or the feast of </a:t>
            </a:r>
            <a:r>
              <a:rPr lang="en-PH" sz="2400" dirty="0" err="1">
                <a:latin typeface="Times New Roman" pitchFamily="18" charset="0"/>
                <a:cs typeface="Times New Roman" pitchFamily="18" charset="0"/>
              </a:rPr>
              <a:t>Sto</a:t>
            </a:r>
            <a:r>
              <a:rPr lang="en-PH" sz="2400" dirty="0">
                <a:latin typeface="Times New Roman" pitchFamily="18" charset="0"/>
                <a:cs typeface="Times New Roman" pitchFamily="18" charset="0"/>
              </a:rPr>
              <a:t>. Nino de Cebu on the third Sunday of January. For </a:t>
            </a:r>
            <a:r>
              <a:rPr lang="en-PH" sz="2400" dirty="0" smtClean="0">
                <a:latin typeface="Times New Roman" pitchFamily="18" charset="0"/>
                <a:cs typeface="Times New Roman" pitchFamily="18" charset="0"/>
              </a:rPr>
              <a:t>many </a:t>
            </a:r>
            <a:r>
              <a:rPr lang="en-PH" sz="2400" dirty="0">
                <a:latin typeface="Times New Roman" pitchFamily="18" charset="0"/>
                <a:cs typeface="Times New Roman" pitchFamily="18" charset="0"/>
              </a:rPr>
              <a:t>Filipinos, the true essence of Christmas is not gift giving but sharing the special holiday with the family.</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3929" y="2450247"/>
            <a:ext cx="3079094" cy="1844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2813" y="4437112"/>
            <a:ext cx="2981325" cy="1894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3745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46" y="260648"/>
            <a:ext cx="5995214" cy="3416320"/>
          </a:xfrm>
          <a:prstGeom prst="rect">
            <a:avLst/>
          </a:prstGeom>
        </p:spPr>
        <p:txBody>
          <a:bodyPr wrap="square">
            <a:spAutoFit/>
          </a:bodyPr>
          <a:lstStyle/>
          <a:p>
            <a:r>
              <a:rPr lang="en-PH" sz="2400" dirty="0">
                <a:latin typeface="Times New Roman" pitchFamily="18" charset="0"/>
                <a:cs typeface="Times New Roman" pitchFamily="18" charset="0"/>
              </a:rPr>
              <a:t>10. </a:t>
            </a:r>
            <a:r>
              <a:rPr lang="en-PH" sz="2400" b="1" dirty="0">
                <a:latin typeface="Times New Roman" pitchFamily="18" charset="0"/>
                <a:cs typeface="Times New Roman" pitchFamily="18" charset="0"/>
              </a:rPr>
              <a:t>Fiestas-</a:t>
            </a:r>
            <a:r>
              <a:rPr lang="en-PH" sz="2400" dirty="0">
                <a:latin typeface="Times New Roman" pitchFamily="18" charset="0"/>
                <a:cs typeface="Times New Roman" pitchFamily="18" charset="0"/>
              </a:rPr>
              <a:t> every town and city in the Philippines has fiesta it is use to celebrate the patron saint . the biggest and most elaborate festival is the Christmas . Fiesta is one way to celebrate their blessings, commemorate their past and observe solemn religious rituals. Spanish influence is evident in the elaborate masks, makeup, headdresses and costumes worn the revellers.</a:t>
            </a:r>
          </a:p>
        </p:txBody>
      </p:sp>
      <p:sp>
        <p:nvSpPr>
          <p:cNvPr id="3" name="Rectangle 2"/>
          <p:cNvSpPr/>
          <p:nvPr/>
        </p:nvSpPr>
        <p:spPr>
          <a:xfrm>
            <a:off x="251520" y="4077072"/>
            <a:ext cx="5472608" cy="1569660"/>
          </a:xfrm>
          <a:prstGeom prst="rect">
            <a:avLst/>
          </a:prstGeom>
        </p:spPr>
        <p:txBody>
          <a:bodyPr wrap="square">
            <a:spAutoFit/>
          </a:bodyPr>
          <a:lstStyle/>
          <a:p>
            <a:r>
              <a:rPr lang="en-PH" sz="2400" dirty="0">
                <a:latin typeface="Times New Roman" pitchFamily="18" charset="0"/>
                <a:cs typeface="Times New Roman" pitchFamily="18" charset="0"/>
              </a:rPr>
              <a:t>11. </a:t>
            </a:r>
            <a:r>
              <a:rPr lang="en-PH" sz="2400" b="1" dirty="0">
                <a:latin typeface="Times New Roman" pitchFamily="18" charset="0"/>
                <a:cs typeface="Times New Roman" pitchFamily="18" charset="0"/>
              </a:rPr>
              <a:t>Living with parents</a:t>
            </a:r>
            <a:r>
              <a:rPr lang="en-PH" sz="2400" dirty="0">
                <a:latin typeface="Times New Roman" pitchFamily="18" charset="0"/>
                <a:cs typeface="Times New Roman" pitchFamily="18" charset="0"/>
              </a:rPr>
              <a:t>- adult children living with their parents are another Filipino traditional  which makes them exceptional.</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1989947"/>
            <a:ext cx="3563888" cy="2232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1"/>
            <a:ext cx="3095997" cy="1968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4088" y="4222079"/>
            <a:ext cx="3744068" cy="2635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6731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4" y="58846"/>
            <a:ext cx="8928992" cy="7109639"/>
          </a:xfrm>
          <a:prstGeom prst="rect">
            <a:avLst/>
          </a:prstGeom>
        </p:spPr>
        <p:txBody>
          <a:bodyPr wrap="square">
            <a:spAutoFit/>
          </a:bodyPr>
          <a:lstStyle/>
          <a:p>
            <a:r>
              <a:rPr lang="en-PH" sz="2400" b="1" dirty="0">
                <a:latin typeface="Times New Roman" pitchFamily="18" charset="0"/>
                <a:cs typeface="Times New Roman" pitchFamily="18" charset="0"/>
              </a:rPr>
              <a:t>Characteristics of Filipino </a:t>
            </a:r>
            <a:r>
              <a:rPr lang="en-PH" sz="2400" b="1" dirty="0" smtClean="0">
                <a:latin typeface="Times New Roman" pitchFamily="18" charset="0"/>
                <a:cs typeface="Times New Roman" pitchFamily="18" charset="0"/>
              </a:rPr>
              <a:t>Culture</a:t>
            </a:r>
          </a:p>
          <a:p>
            <a:endParaRPr lang="en-PH" sz="2400" dirty="0">
              <a:latin typeface="Times New Roman" pitchFamily="18" charset="0"/>
              <a:cs typeface="Times New Roman" pitchFamily="18" charset="0"/>
            </a:endParaRPr>
          </a:p>
          <a:p>
            <a:pPr marL="457200" indent="-457200">
              <a:buAutoNum type="arabicPeriod"/>
            </a:pPr>
            <a:r>
              <a:rPr lang="en-PH" sz="2300" b="1" dirty="0" smtClean="0">
                <a:latin typeface="Times New Roman" pitchFamily="18" charset="0"/>
                <a:cs typeface="Times New Roman" pitchFamily="18" charset="0"/>
              </a:rPr>
              <a:t>Filipinos </a:t>
            </a:r>
            <a:r>
              <a:rPr lang="en-PH" sz="2300" b="1" dirty="0">
                <a:latin typeface="Times New Roman" pitchFamily="18" charset="0"/>
                <a:cs typeface="Times New Roman" pitchFamily="18" charset="0"/>
              </a:rPr>
              <a:t>are very resilient</a:t>
            </a:r>
            <a:r>
              <a:rPr lang="en-PH" sz="2300" b="1" dirty="0" smtClean="0">
                <a:latin typeface="Times New Roman" pitchFamily="18" charset="0"/>
                <a:cs typeface="Times New Roman" pitchFamily="18" charset="0"/>
              </a:rPr>
              <a:t>.</a:t>
            </a:r>
          </a:p>
          <a:p>
            <a:r>
              <a:rPr lang="en-PH" sz="2300" b="1" dirty="0">
                <a:latin typeface="Times New Roman" pitchFamily="18" charset="0"/>
                <a:cs typeface="Times New Roman" pitchFamily="18" charset="0"/>
              </a:rPr>
              <a:t>	</a:t>
            </a:r>
            <a:r>
              <a:rPr lang="en-PH" sz="2300" dirty="0" smtClean="0">
                <a:latin typeface="Times New Roman" pitchFamily="18" charset="0"/>
                <a:cs typeface="Times New Roman" pitchFamily="18" charset="0"/>
              </a:rPr>
              <a:t>-</a:t>
            </a:r>
            <a:r>
              <a:rPr lang="en-PH" sz="2300" dirty="0">
                <a:latin typeface="Times New Roman" pitchFamily="18" charset="0"/>
                <a:cs typeface="Times New Roman" pitchFamily="18" charset="0"/>
              </a:rPr>
              <a:t>We always manage to rise above the challenge.</a:t>
            </a:r>
          </a:p>
          <a:p>
            <a:endParaRPr lang="en-PH" sz="2300" dirty="0" smtClean="0">
              <a:latin typeface="Times New Roman" pitchFamily="18" charset="0"/>
              <a:cs typeface="Times New Roman" pitchFamily="18" charset="0"/>
            </a:endParaRPr>
          </a:p>
          <a:p>
            <a:r>
              <a:rPr lang="en-PH" sz="2300" dirty="0" smtClean="0">
                <a:latin typeface="Times New Roman" pitchFamily="18" charset="0"/>
                <a:cs typeface="Times New Roman" pitchFamily="18" charset="0"/>
              </a:rPr>
              <a:t>2</a:t>
            </a:r>
            <a:r>
              <a:rPr lang="en-PH" sz="2300" dirty="0">
                <a:latin typeface="Times New Roman" pitchFamily="18" charset="0"/>
                <a:cs typeface="Times New Roman" pitchFamily="18" charset="0"/>
              </a:rPr>
              <a:t>. </a:t>
            </a:r>
            <a:r>
              <a:rPr lang="en-PH" sz="2300" b="1" dirty="0">
                <a:latin typeface="Times New Roman" pitchFamily="18" charset="0"/>
                <a:cs typeface="Times New Roman" pitchFamily="18" charset="0"/>
              </a:rPr>
              <a:t>Filipinos take pride in their families</a:t>
            </a:r>
            <a:r>
              <a:rPr lang="en-PH" sz="2300" b="1" dirty="0" smtClean="0">
                <a:latin typeface="Times New Roman" pitchFamily="18" charset="0"/>
                <a:cs typeface="Times New Roman" pitchFamily="18" charset="0"/>
              </a:rPr>
              <a:t>.</a:t>
            </a:r>
          </a:p>
          <a:p>
            <a:r>
              <a:rPr lang="en-PH" sz="2300" b="1" dirty="0">
                <a:latin typeface="Times New Roman" pitchFamily="18" charset="0"/>
                <a:cs typeface="Times New Roman" pitchFamily="18" charset="0"/>
              </a:rPr>
              <a:t>	</a:t>
            </a:r>
            <a:r>
              <a:rPr lang="en-PH" sz="2300" dirty="0" smtClean="0">
                <a:latin typeface="Times New Roman" pitchFamily="18" charset="0"/>
                <a:cs typeface="Times New Roman" pitchFamily="18" charset="0"/>
              </a:rPr>
              <a:t>-</a:t>
            </a:r>
            <a:r>
              <a:rPr lang="en-PH" sz="2300" dirty="0">
                <a:latin typeface="Times New Roman" pitchFamily="18" charset="0"/>
                <a:cs typeface="Times New Roman" pitchFamily="18" charset="0"/>
              </a:rPr>
              <a:t>Family first</a:t>
            </a:r>
          </a:p>
          <a:p>
            <a:endParaRPr lang="en-PH" sz="2300" dirty="0" smtClean="0">
              <a:latin typeface="Times New Roman" pitchFamily="18" charset="0"/>
              <a:cs typeface="Times New Roman" pitchFamily="18" charset="0"/>
            </a:endParaRPr>
          </a:p>
          <a:p>
            <a:r>
              <a:rPr lang="en-PH" sz="2300" dirty="0" smtClean="0">
                <a:latin typeface="Times New Roman" pitchFamily="18" charset="0"/>
                <a:cs typeface="Times New Roman" pitchFamily="18" charset="0"/>
              </a:rPr>
              <a:t>3</a:t>
            </a:r>
            <a:r>
              <a:rPr lang="en-PH" sz="2300" dirty="0">
                <a:latin typeface="Times New Roman" pitchFamily="18" charset="0"/>
                <a:cs typeface="Times New Roman" pitchFamily="18" charset="0"/>
              </a:rPr>
              <a:t>. </a:t>
            </a:r>
            <a:r>
              <a:rPr lang="en-PH" sz="2300" b="1" dirty="0">
                <a:latin typeface="Times New Roman" pitchFamily="18" charset="0"/>
                <a:cs typeface="Times New Roman" pitchFamily="18" charset="0"/>
              </a:rPr>
              <a:t>Filipinos are very religious</a:t>
            </a:r>
            <a:r>
              <a:rPr lang="en-PH" sz="2300" b="1" dirty="0" smtClean="0">
                <a:latin typeface="Times New Roman" pitchFamily="18" charset="0"/>
                <a:cs typeface="Times New Roman" pitchFamily="18" charset="0"/>
              </a:rPr>
              <a:t>.</a:t>
            </a:r>
          </a:p>
          <a:p>
            <a:r>
              <a:rPr lang="en-PH" sz="2300" b="1" dirty="0">
                <a:latin typeface="Times New Roman" pitchFamily="18" charset="0"/>
                <a:cs typeface="Times New Roman" pitchFamily="18" charset="0"/>
              </a:rPr>
              <a:t>	</a:t>
            </a:r>
            <a:r>
              <a:rPr lang="en-PH" sz="2300" dirty="0" smtClean="0">
                <a:latin typeface="Times New Roman" pitchFamily="18" charset="0"/>
                <a:cs typeface="Times New Roman" pitchFamily="18" charset="0"/>
              </a:rPr>
              <a:t>-</a:t>
            </a:r>
            <a:r>
              <a:rPr lang="en-PH" sz="2300" dirty="0">
                <a:latin typeface="Times New Roman" pitchFamily="18" charset="0"/>
                <a:cs typeface="Times New Roman" pitchFamily="18" charset="0"/>
              </a:rPr>
              <a:t>Religious paraphernalia can be found in all corners of a Filipino house.</a:t>
            </a:r>
          </a:p>
          <a:p>
            <a:r>
              <a:rPr lang="en-PH" sz="2300" dirty="0" smtClean="0">
                <a:latin typeface="Times New Roman" pitchFamily="18" charset="0"/>
                <a:cs typeface="Times New Roman" pitchFamily="18" charset="0"/>
              </a:rPr>
              <a:t>	-</a:t>
            </a:r>
            <a:r>
              <a:rPr lang="en-PH" sz="2300" dirty="0">
                <a:latin typeface="Times New Roman" pitchFamily="18" charset="0"/>
                <a:cs typeface="Times New Roman" pitchFamily="18" charset="0"/>
              </a:rPr>
              <a:t>Goes to church every Sunday</a:t>
            </a:r>
          </a:p>
          <a:p>
            <a:endParaRPr lang="en-PH" sz="2300" dirty="0" smtClean="0">
              <a:latin typeface="Times New Roman" pitchFamily="18" charset="0"/>
              <a:cs typeface="Times New Roman" pitchFamily="18" charset="0"/>
            </a:endParaRPr>
          </a:p>
          <a:p>
            <a:r>
              <a:rPr lang="en-PH" sz="2300" dirty="0" smtClean="0">
                <a:latin typeface="Times New Roman" pitchFamily="18" charset="0"/>
                <a:cs typeface="Times New Roman" pitchFamily="18" charset="0"/>
              </a:rPr>
              <a:t>4</a:t>
            </a:r>
            <a:r>
              <a:rPr lang="en-PH" sz="2300" dirty="0">
                <a:latin typeface="Times New Roman" pitchFamily="18" charset="0"/>
                <a:cs typeface="Times New Roman" pitchFamily="18" charset="0"/>
              </a:rPr>
              <a:t>. </a:t>
            </a:r>
            <a:r>
              <a:rPr lang="en-PH" sz="2300" b="1" dirty="0">
                <a:latin typeface="Times New Roman" pitchFamily="18" charset="0"/>
                <a:cs typeface="Times New Roman" pitchFamily="18" charset="0"/>
              </a:rPr>
              <a:t>Filipinos are very respectful. </a:t>
            </a:r>
            <a:endParaRPr lang="en-PH" sz="2300" b="1" dirty="0" smtClean="0">
              <a:latin typeface="Times New Roman" pitchFamily="18" charset="0"/>
              <a:cs typeface="Times New Roman" pitchFamily="18" charset="0"/>
            </a:endParaRPr>
          </a:p>
          <a:p>
            <a:r>
              <a:rPr lang="en-PH" sz="2300" b="1" dirty="0">
                <a:latin typeface="Times New Roman" pitchFamily="18" charset="0"/>
                <a:cs typeface="Times New Roman" pitchFamily="18" charset="0"/>
              </a:rPr>
              <a:t>	</a:t>
            </a:r>
            <a:r>
              <a:rPr lang="en-PH" sz="2300" dirty="0" smtClean="0">
                <a:latin typeface="Times New Roman" pitchFamily="18" charset="0"/>
                <a:cs typeface="Times New Roman" pitchFamily="18" charset="0"/>
              </a:rPr>
              <a:t>- </a:t>
            </a:r>
            <a:r>
              <a:rPr lang="en-PH" sz="2300" dirty="0" err="1" smtClean="0">
                <a:latin typeface="Times New Roman" pitchFamily="18" charset="0"/>
                <a:cs typeface="Times New Roman" pitchFamily="18" charset="0"/>
              </a:rPr>
              <a:t>po</a:t>
            </a:r>
            <a:r>
              <a:rPr lang="en-PH" sz="2300" dirty="0" smtClean="0">
                <a:latin typeface="Times New Roman" pitchFamily="18" charset="0"/>
                <a:cs typeface="Times New Roman" pitchFamily="18" charset="0"/>
              </a:rPr>
              <a:t> </a:t>
            </a:r>
            <a:r>
              <a:rPr lang="en-PH" sz="2300" dirty="0">
                <a:latin typeface="Times New Roman" pitchFamily="18" charset="0"/>
                <a:cs typeface="Times New Roman" pitchFamily="18" charset="0"/>
              </a:rPr>
              <a:t>and </a:t>
            </a:r>
            <a:r>
              <a:rPr lang="en-PH" sz="2300" dirty="0" err="1">
                <a:latin typeface="Times New Roman" pitchFamily="18" charset="0"/>
                <a:cs typeface="Times New Roman" pitchFamily="18" charset="0"/>
              </a:rPr>
              <a:t>opo</a:t>
            </a:r>
            <a:r>
              <a:rPr lang="en-PH" sz="2300" dirty="0">
                <a:latin typeface="Times New Roman" pitchFamily="18" charset="0"/>
                <a:cs typeface="Times New Roman" pitchFamily="18" charset="0"/>
              </a:rPr>
              <a:t> when addressing elders</a:t>
            </a:r>
          </a:p>
          <a:p>
            <a:r>
              <a:rPr lang="en-PH" sz="2300" dirty="0" smtClean="0">
                <a:latin typeface="Times New Roman" pitchFamily="18" charset="0"/>
                <a:cs typeface="Times New Roman" pitchFamily="18" charset="0"/>
              </a:rPr>
              <a:t>	-</a:t>
            </a:r>
            <a:r>
              <a:rPr lang="en-PH" sz="2300" dirty="0" err="1">
                <a:latin typeface="Times New Roman" pitchFamily="18" charset="0"/>
                <a:cs typeface="Times New Roman" pitchFamily="18" charset="0"/>
              </a:rPr>
              <a:t>pagmamano</a:t>
            </a:r>
            <a:endParaRPr lang="en-PH" sz="2300" dirty="0">
              <a:latin typeface="Times New Roman" pitchFamily="18" charset="0"/>
              <a:cs typeface="Times New Roman" pitchFamily="18" charset="0"/>
            </a:endParaRPr>
          </a:p>
          <a:p>
            <a:endParaRPr lang="en-PH" sz="2300" dirty="0" smtClean="0">
              <a:latin typeface="Times New Roman" pitchFamily="18" charset="0"/>
              <a:cs typeface="Times New Roman" pitchFamily="18" charset="0"/>
            </a:endParaRPr>
          </a:p>
          <a:p>
            <a:r>
              <a:rPr lang="en-PH" sz="2300" dirty="0" smtClean="0">
                <a:latin typeface="Times New Roman" pitchFamily="18" charset="0"/>
                <a:cs typeface="Times New Roman" pitchFamily="18" charset="0"/>
              </a:rPr>
              <a:t>5</a:t>
            </a:r>
            <a:r>
              <a:rPr lang="en-PH" sz="2300" dirty="0">
                <a:latin typeface="Times New Roman" pitchFamily="18" charset="0"/>
                <a:cs typeface="Times New Roman" pitchFamily="18" charset="0"/>
              </a:rPr>
              <a:t>. </a:t>
            </a:r>
            <a:r>
              <a:rPr lang="en-PH" sz="2300" b="1" dirty="0">
                <a:latin typeface="Times New Roman" pitchFamily="18" charset="0"/>
                <a:cs typeface="Times New Roman" pitchFamily="18" charset="0"/>
              </a:rPr>
              <a:t>Filipinos help one </a:t>
            </a:r>
            <a:r>
              <a:rPr lang="en-PH" sz="2300" b="1" dirty="0" smtClean="0">
                <a:latin typeface="Times New Roman" pitchFamily="18" charset="0"/>
                <a:cs typeface="Times New Roman" pitchFamily="18" charset="0"/>
              </a:rPr>
              <a:t>another </a:t>
            </a:r>
          </a:p>
          <a:p>
            <a:r>
              <a:rPr lang="en-PH" sz="2300" dirty="0" smtClean="0">
                <a:latin typeface="Times New Roman" pitchFamily="18" charset="0"/>
                <a:cs typeface="Times New Roman" pitchFamily="18" charset="0"/>
              </a:rPr>
              <a:t>- </a:t>
            </a:r>
            <a:r>
              <a:rPr lang="en-PH" sz="2300" dirty="0" err="1" smtClean="0">
                <a:latin typeface="Times New Roman" pitchFamily="18" charset="0"/>
                <a:cs typeface="Times New Roman" pitchFamily="18" charset="0"/>
              </a:rPr>
              <a:t>Bayanihan</a:t>
            </a:r>
            <a:r>
              <a:rPr lang="en-PH" sz="2300" dirty="0" smtClean="0">
                <a:latin typeface="Times New Roman" pitchFamily="18" charset="0"/>
                <a:cs typeface="Times New Roman" pitchFamily="18" charset="0"/>
              </a:rPr>
              <a:t> </a:t>
            </a:r>
            <a:endParaRPr lang="en-PH" sz="2300" dirty="0">
              <a:latin typeface="Times New Roman" pitchFamily="18" charset="0"/>
              <a:cs typeface="Times New Roman" pitchFamily="18" charset="0"/>
            </a:endParaRPr>
          </a:p>
        </p:txBody>
      </p:sp>
    </p:spTree>
    <p:extLst>
      <p:ext uri="{BB962C8B-B14F-4D97-AF65-F5344CB8AC3E}">
        <p14:creationId xmlns:p14="http://schemas.microsoft.com/office/powerpoint/2010/main" val="2300605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1520" y="260648"/>
            <a:ext cx="5688632" cy="3046988"/>
          </a:xfrm>
          <a:prstGeom prst="rect">
            <a:avLst/>
          </a:prstGeom>
        </p:spPr>
        <p:txBody>
          <a:bodyPr wrap="square">
            <a:spAutoFit/>
          </a:bodyPr>
          <a:lstStyle/>
          <a:p>
            <a:r>
              <a:rPr lang="en-PH" sz="2400" dirty="0">
                <a:latin typeface="Times New Roman" pitchFamily="18" charset="0"/>
                <a:cs typeface="Times New Roman" pitchFamily="18" charset="0"/>
              </a:rPr>
              <a:t>6. </a:t>
            </a:r>
            <a:r>
              <a:rPr lang="en-PH" sz="2400" b="1" dirty="0">
                <a:latin typeface="Times New Roman" pitchFamily="18" charset="0"/>
                <a:cs typeface="Times New Roman" pitchFamily="18" charset="0"/>
              </a:rPr>
              <a:t>Filipinos value traditions and </a:t>
            </a:r>
            <a:r>
              <a:rPr lang="en-PH" sz="2400" b="1" dirty="0" smtClean="0">
                <a:latin typeface="Times New Roman" pitchFamily="18" charset="0"/>
                <a:cs typeface="Times New Roman" pitchFamily="18" charset="0"/>
              </a:rPr>
              <a:t>culture</a:t>
            </a:r>
          </a:p>
          <a:p>
            <a:r>
              <a:rPr lang="en-PH" sz="2400" b="1" dirty="0">
                <a:latin typeface="Times New Roman" pitchFamily="18" charset="0"/>
                <a:cs typeface="Times New Roman" pitchFamily="18" charset="0"/>
              </a:rPr>
              <a:t>	</a:t>
            </a:r>
            <a:r>
              <a:rPr lang="en-PH" sz="2400" b="1" dirty="0" smtClean="0">
                <a:latin typeface="Times New Roman" pitchFamily="18" charset="0"/>
                <a:cs typeface="Times New Roman" pitchFamily="18" charset="0"/>
              </a:rPr>
              <a:t>-</a:t>
            </a:r>
            <a:r>
              <a:rPr lang="en-PH" sz="2400" dirty="0">
                <a:latin typeface="Times New Roman" pitchFamily="18" charset="0"/>
                <a:cs typeface="Times New Roman" pitchFamily="18" charset="0"/>
              </a:rPr>
              <a:t>Celebrations like festivals, birthday parties, reunions, etc.</a:t>
            </a:r>
          </a:p>
          <a:p>
            <a:endParaRPr lang="en-PH" sz="2400" dirty="0" smtClean="0">
              <a:latin typeface="Times New Roman" pitchFamily="18" charset="0"/>
              <a:cs typeface="Times New Roman" pitchFamily="18" charset="0"/>
            </a:endParaRPr>
          </a:p>
          <a:p>
            <a:r>
              <a:rPr lang="en-PH" sz="2400" dirty="0" smtClean="0">
                <a:latin typeface="Times New Roman" pitchFamily="18" charset="0"/>
                <a:cs typeface="Times New Roman" pitchFamily="18" charset="0"/>
              </a:rPr>
              <a:t>7</a:t>
            </a:r>
            <a:r>
              <a:rPr lang="en-PH" sz="2400" dirty="0">
                <a:latin typeface="Times New Roman" pitchFamily="18" charset="0"/>
                <a:cs typeface="Times New Roman" pitchFamily="18" charset="0"/>
              </a:rPr>
              <a:t>. </a:t>
            </a:r>
            <a:r>
              <a:rPr lang="en-PH" sz="2400" b="1" dirty="0">
                <a:latin typeface="Times New Roman" pitchFamily="18" charset="0"/>
                <a:cs typeface="Times New Roman" pitchFamily="18" charset="0"/>
              </a:rPr>
              <a:t>Filipinos have the longest Christmas celebrations</a:t>
            </a:r>
            <a:r>
              <a:rPr lang="en-PH" sz="2400" b="1" dirty="0" smtClean="0">
                <a:latin typeface="Times New Roman" pitchFamily="18" charset="0"/>
                <a:cs typeface="Times New Roman" pitchFamily="18" charset="0"/>
              </a:rPr>
              <a:t>.</a:t>
            </a:r>
          </a:p>
          <a:p>
            <a:r>
              <a:rPr lang="en-PH" sz="2400" b="1" dirty="0">
                <a:latin typeface="Times New Roman" pitchFamily="18" charset="0"/>
                <a:cs typeface="Times New Roman" pitchFamily="18" charset="0"/>
              </a:rPr>
              <a:t>	</a:t>
            </a:r>
            <a:r>
              <a:rPr lang="en-PH" sz="2400" b="1" dirty="0" smtClean="0">
                <a:latin typeface="Times New Roman" pitchFamily="18" charset="0"/>
                <a:cs typeface="Times New Roman" pitchFamily="18" charset="0"/>
              </a:rPr>
              <a:t>-</a:t>
            </a:r>
            <a:r>
              <a:rPr lang="en-PH" sz="2400" dirty="0">
                <a:latin typeface="Times New Roman" pitchFamily="18" charset="0"/>
                <a:cs typeface="Times New Roman" pitchFamily="18" charset="0"/>
              </a:rPr>
              <a:t>As early as August until around the first or second week of January</a:t>
            </a:r>
            <a:r>
              <a:rPr lang="en-PH" sz="2400" dirty="0" smtClean="0">
                <a:latin typeface="Times New Roman" pitchFamily="18" charset="0"/>
                <a:cs typeface="Times New Roman" pitchFamily="18" charset="0"/>
              </a:rPr>
              <a:t>.</a:t>
            </a:r>
            <a:endParaRPr lang="en-PH" sz="2400" dirty="0">
              <a:latin typeface="Times New Roman" pitchFamily="18" charset="0"/>
              <a:cs typeface="Times New Roman" pitchFamily="18" charset="0"/>
            </a:endParaRPr>
          </a:p>
        </p:txBody>
      </p:sp>
      <p:sp>
        <p:nvSpPr>
          <p:cNvPr id="3" name="Rectangle 2"/>
          <p:cNvSpPr/>
          <p:nvPr/>
        </p:nvSpPr>
        <p:spPr>
          <a:xfrm>
            <a:off x="251520" y="3573016"/>
            <a:ext cx="8424936" cy="2308324"/>
          </a:xfrm>
          <a:prstGeom prst="rect">
            <a:avLst/>
          </a:prstGeom>
        </p:spPr>
        <p:txBody>
          <a:bodyPr wrap="square">
            <a:spAutoFit/>
          </a:bodyPr>
          <a:lstStyle/>
          <a:p>
            <a:r>
              <a:rPr lang="en-PH" sz="2400" dirty="0" smtClean="0">
                <a:latin typeface="Times New Roman" pitchFamily="18" charset="0"/>
                <a:cs typeface="Times New Roman" pitchFamily="18" charset="0"/>
              </a:rPr>
              <a:t>8. </a:t>
            </a:r>
            <a:r>
              <a:rPr lang="en-PH" sz="2400" b="1" dirty="0" smtClean="0">
                <a:latin typeface="Times New Roman" pitchFamily="18" charset="0"/>
                <a:cs typeface="Times New Roman" pitchFamily="18" charset="0"/>
              </a:rPr>
              <a:t>Filipinos love art and architecture.</a:t>
            </a:r>
          </a:p>
          <a:p>
            <a:r>
              <a:rPr lang="en-PH" sz="2400" b="1" dirty="0">
                <a:latin typeface="Times New Roman" pitchFamily="18" charset="0"/>
                <a:cs typeface="Times New Roman" pitchFamily="18" charset="0"/>
              </a:rPr>
              <a:t>	</a:t>
            </a:r>
            <a:r>
              <a:rPr lang="en-PH" sz="2400" b="1" dirty="0" smtClean="0">
                <a:latin typeface="Times New Roman" pitchFamily="18" charset="0"/>
                <a:cs typeface="Times New Roman" pitchFamily="18" charset="0"/>
              </a:rPr>
              <a:t>-</a:t>
            </a:r>
            <a:r>
              <a:rPr lang="en-PH" sz="2400" dirty="0" smtClean="0">
                <a:latin typeface="Times New Roman" pitchFamily="18" charset="0"/>
                <a:cs typeface="Times New Roman" pitchFamily="18" charset="0"/>
              </a:rPr>
              <a:t>We love to design creatively.</a:t>
            </a:r>
          </a:p>
          <a:p>
            <a:endParaRPr lang="en-PH" sz="2400" dirty="0" smtClean="0">
              <a:latin typeface="Times New Roman" pitchFamily="18" charset="0"/>
              <a:cs typeface="Times New Roman" pitchFamily="18" charset="0"/>
            </a:endParaRPr>
          </a:p>
          <a:p>
            <a:r>
              <a:rPr lang="en-PH" sz="2400" dirty="0" smtClean="0">
                <a:latin typeface="Times New Roman" pitchFamily="18" charset="0"/>
                <a:cs typeface="Times New Roman" pitchFamily="18" charset="0"/>
              </a:rPr>
              <a:t>9. </a:t>
            </a:r>
            <a:r>
              <a:rPr lang="en-PH" sz="2400" b="1" dirty="0" smtClean="0">
                <a:latin typeface="Times New Roman" pitchFamily="18" charset="0"/>
                <a:cs typeface="Times New Roman" pitchFamily="18" charset="0"/>
              </a:rPr>
              <a:t>Filipinos are hospitable</a:t>
            </a:r>
            <a:r>
              <a:rPr lang="en-PH" sz="2400" dirty="0" smtClean="0">
                <a:latin typeface="Times New Roman" pitchFamily="18" charset="0"/>
                <a:cs typeface="Times New Roman" pitchFamily="18" charset="0"/>
              </a:rPr>
              <a:t>.</a:t>
            </a:r>
          </a:p>
          <a:p>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-Usually during fiestas and holidays, Filipinos are giving their best to entertain their visitors.</a:t>
            </a:r>
            <a:endParaRPr lang="en-PH" sz="2400" dirty="0">
              <a:latin typeface="Times New Roman" pitchFamily="18" charset="0"/>
              <a:cs typeface="Times New Roman" pitchFamily="18" charset="0"/>
            </a:endParaRPr>
          </a:p>
        </p:txBody>
      </p:sp>
    </p:spTree>
    <p:extLst>
      <p:ext uri="{BB962C8B-B14F-4D97-AF65-F5344CB8AC3E}">
        <p14:creationId xmlns:p14="http://schemas.microsoft.com/office/powerpoint/2010/main" val="3268782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1520" y="243512"/>
            <a:ext cx="7920880" cy="5816977"/>
          </a:xfrm>
          <a:prstGeom prst="rect">
            <a:avLst/>
          </a:prstGeom>
        </p:spPr>
        <p:txBody>
          <a:bodyPr wrap="square">
            <a:spAutoFit/>
          </a:bodyPr>
          <a:lstStyle/>
          <a:p>
            <a:r>
              <a:rPr lang="en-PH" sz="3000" b="1" dirty="0">
                <a:latin typeface="Times New Roman" pitchFamily="18" charset="0"/>
                <a:cs typeface="Times New Roman" pitchFamily="18" charset="0"/>
              </a:rPr>
              <a:t>Filipino Family </a:t>
            </a:r>
            <a:r>
              <a:rPr lang="en-PH" sz="3000" b="1" dirty="0" smtClean="0">
                <a:latin typeface="Times New Roman" pitchFamily="18" charset="0"/>
                <a:cs typeface="Times New Roman" pitchFamily="18" charset="0"/>
              </a:rPr>
              <a:t>Values</a:t>
            </a:r>
          </a:p>
          <a:p>
            <a:endParaRPr lang="en-PH" sz="3000" dirty="0">
              <a:latin typeface="Times New Roman" pitchFamily="18" charset="0"/>
              <a:cs typeface="Times New Roman" pitchFamily="18" charset="0"/>
            </a:endParaRPr>
          </a:p>
          <a:p>
            <a:r>
              <a:rPr lang="en-PH" sz="2400" b="1" dirty="0">
                <a:latin typeface="Times New Roman" pitchFamily="18" charset="0"/>
                <a:cs typeface="Times New Roman" pitchFamily="18" charset="0"/>
              </a:rPr>
              <a:t>1. </a:t>
            </a:r>
            <a:r>
              <a:rPr lang="en-PH" sz="2400" b="1" dirty="0" err="1">
                <a:latin typeface="Times New Roman" pitchFamily="18" charset="0"/>
                <a:cs typeface="Times New Roman" pitchFamily="18" charset="0"/>
              </a:rPr>
              <a:t>Paggalang</a:t>
            </a:r>
            <a:r>
              <a:rPr lang="en-PH" sz="2400" b="1" dirty="0">
                <a:latin typeface="Times New Roman" pitchFamily="18" charset="0"/>
                <a:cs typeface="Times New Roman" pitchFamily="18" charset="0"/>
              </a:rPr>
              <a:t> (Respect)</a:t>
            </a:r>
            <a:endParaRPr lang="en-PH" sz="2400" dirty="0">
              <a:latin typeface="Times New Roman" pitchFamily="18" charset="0"/>
              <a:cs typeface="Times New Roman" pitchFamily="18" charset="0"/>
            </a:endParaRP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Filipinos are accustomed to using the words "</a:t>
            </a:r>
            <a:r>
              <a:rPr lang="en-PH" sz="2400" dirty="0" err="1">
                <a:latin typeface="Times New Roman" pitchFamily="18" charset="0"/>
                <a:cs typeface="Times New Roman" pitchFamily="18" charset="0"/>
              </a:rPr>
              <a:t>po</a:t>
            </a:r>
            <a:r>
              <a:rPr lang="en-PH" sz="2400" dirty="0">
                <a:latin typeface="Times New Roman" pitchFamily="18" charset="0"/>
                <a:cs typeface="Times New Roman" pitchFamily="18" charset="0"/>
              </a:rPr>
              <a:t>", "</a:t>
            </a:r>
            <a:r>
              <a:rPr lang="en-PH" sz="2400" dirty="0" err="1">
                <a:latin typeface="Times New Roman" pitchFamily="18" charset="0"/>
                <a:cs typeface="Times New Roman" pitchFamily="18" charset="0"/>
              </a:rPr>
              <a:t>opo</a:t>
            </a:r>
            <a:r>
              <a:rPr lang="en-PH" sz="2400" dirty="0">
                <a:latin typeface="Times New Roman" pitchFamily="18" charset="0"/>
                <a:cs typeface="Times New Roman" pitchFamily="18" charset="0"/>
              </a:rPr>
              <a:t>", and "</a:t>
            </a:r>
            <a:r>
              <a:rPr lang="en-PH" sz="2400" dirty="0" err="1">
                <a:latin typeface="Times New Roman" pitchFamily="18" charset="0"/>
                <a:cs typeface="Times New Roman" pitchFamily="18" charset="0"/>
              </a:rPr>
              <a:t>ho</a:t>
            </a:r>
            <a:r>
              <a:rPr lang="en-PH" sz="2400" dirty="0">
                <a:latin typeface="Times New Roman" pitchFamily="18" charset="0"/>
                <a:cs typeface="Times New Roman" pitchFamily="18" charset="0"/>
              </a:rPr>
              <a:t>" </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It can also be shown toward your elders by kissing their hands before leaving/to say goodbye and upon arrival/to greet them. </a:t>
            </a:r>
            <a:endParaRPr lang="en-PH" sz="2400" dirty="0" smtClean="0">
              <a:latin typeface="Times New Roman" pitchFamily="18" charset="0"/>
              <a:cs typeface="Times New Roman" pitchFamily="18" charset="0"/>
            </a:endParaRPr>
          </a:p>
          <a:p>
            <a:endParaRPr lang="en-PH" sz="2400" dirty="0">
              <a:latin typeface="Times New Roman" pitchFamily="18" charset="0"/>
              <a:cs typeface="Times New Roman" pitchFamily="18" charset="0"/>
            </a:endParaRPr>
          </a:p>
          <a:p>
            <a:r>
              <a:rPr lang="en-PH" sz="2400" b="1" dirty="0">
                <a:latin typeface="Times New Roman" pitchFamily="18" charset="0"/>
                <a:cs typeface="Times New Roman" pitchFamily="18" charset="0"/>
              </a:rPr>
              <a:t>2. </a:t>
            </a:r>
            <a:r>
              <a:rPr lang="en-PH" sz="2400" b="1" dirty="0" err="1">
                <a:latin typeface="Times New Roman" pitchFamily="18" charset="0"/>
                <a:cs typeface="Times New Roman" pitchFamily="18" charset="0"/>
              </a:rPr>
              <a:t>Pakikisama</a:t>
            </a:r>
            <a:r>
              <a:rPr lang="en-PH" sz="2400" dirty="0">
                <a:latin typeface="Times New Roman" pitchFamily="18" charset="0"/>
                <a:cs typeface="Times New Roman" pitchFamily="18" charset="0"/>
              </a:rPr>
              <a:t> (Helping Others) </a:t>
            </a:r>
          </a:p>
          <a:p>
            <a:r>
              <a:rPr lang="en-PH" sz="2400" dirty="0" smtClean="0">
                <a:latin typeface="Times New Roman" pitchFamily="18" charset="0"/>
                <a:cs typeface="Times New Roman" pitchFamily="18" charset="0"/>
              </a:rPr>
              <a:t>	-</a:t>
            </a:r>
            <a:r>
              <a:rPr lang="en-PH" sz="2400" dirty="0" err="1">
                <a:latin typeface="Times New Roman" pitchFamily="18" charset="0"/>
                <a:cs typeface="Times New Roman" pitchFamily="18" charset="0"/>
              </a:rPr>
              <a:t>Pakikisama</a:t>
            </a:r>
            <a:r>
              <a:rPr lang="en-PH" sz="2400" dirty="0">
                <a:latin typeface="Times New Roman" pitchFamily="18" charset="0"/>
                <a:cs typeface="Times New Roman" pitchFamily="18" charset="0"/>
              </a:rPr>
              <a:t> has the connotation of getting along with people in general. </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This trait usually fosters general cooperation and performing good or helpful deeds, which can lead to others viewing you in a </a:t>
            </a:r>
            <a:r>
              <a:rPr lang="en-PH" sz="2400" dirty="0" err="1">
                <a:latin typeface="Times New Roman" pitchFamily="18" charset="0"/>
                <a:cs typeface="Times New Roman" pitchFamily="18" charset="0"/>
              </a:rPr>
              <a:t>favorable</a:t>
            </a:r>
            <a:r>
              <a:rPr lang="en-PH" sz="2400" dirty="0">
                <a:latin typeface="Times New Roman" pitchFamily="18" charset="0"/>
                <a:cs typeface="Times New Roman" pitchFamily="18" charset="0"/>
              </a:rPr>
              <a:t> light.</a:t>
            </a:r>
          </a:p>
        </p:txBody>
      </p:sp>
    </p:spTree>
    <p:extLst>
      <p:ext uri="{BB962C8B-B14F-4D97-AF65-F5344CB8AC3E}">
        <p14:creationId xmlns:p14="http://schemas.microsoft.com/office/powerpoint/2010/main" val="763785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797510"/>
            <a:ext cx="8712968" cy="5262979"/>
          </a:xfrm>
          <a:prstGeom prst="rect">
            <a:avLst/>
          </a:prstGeom>
        </p:spPr>
        <p:txBody>
          <a:bodyPr wrap="square">
            <a:spAutoFit/>
          </a:bodyPr>
          <a:lstStyle/>
          <a:p>
            <a:r>
              <a:rPr lang="en-PH" sz="2400" b="1" dirty="0">
                <a:latin typeface="Times New Roman" pitchFamily="18" charset="0"/>
                <a:cs typeface="Times New Roman" pitchFamily="18" charset="0"/>
              </a:rPr>
              <a:t>3. Utang na Loob</a:t>
            </a:r>
            <a:r>
              <a:rPr lang="en-PH" sz="2400" dirty="0">
                <a:latin typeface="Times New Roman" pitchFamily="18" charset="0"/>
                <a:cs typeface="Times New Roman" pitchFamily="18" charset="0"/>
              </a:rPr>
              <a:t> (Debt of Gratitude)</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Utang na loob means to pay your debt with gratitude.</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With utang na loob, there is usually a system of obligation.</a:t>
            </a:r>
          </a:p>
          <a:p>
            <a:endParaRPr lang="en-PH" sz="2400" b="1" dirty="0" smtClean="0">
              <a:latin typeface="Times New Roman" pitchFamily="18" charset="0"/>
              <a:cs typeface="Times New Roman" pitchFamily="18" charset="0"/>
            </a:endParaRPr>
          </a:p>
          <a:p>
            <a:r>
              <a:rPr lang="en-PH" sz="2400" b="1" dirty="0" smtClean="0">
                <a:latin typeface="Times New Roman" pitchFamily="18" charset="0"/>
                <a:cs typeface="Times New Roman" pitchFamily="18" charset="0"/>
              </a:rPr>
              <a:t>4</a:t>
            </a:r>
            <a:r>
              <a:rPr lang="en-PH" sz="2400" b="1" dirty="0">
                <a:latin typeface="Times New Roman" pitchFamily="18" charset="0"/>
                <a:cs typeface="Times New Roman" pitchFamily="18" charset="0"/>
              </a:rPr>
              <a:t>. Pagpapahalaga </a:t>
            </a:r>
            <a:r>
              <a:rPr lang="en-PH" sz="2400" b="1" dirty="0" err="1">
                <a:latin typeface="Times New Roman" pitchFamily="18" charset="0"/>
                <a:cs typeface="Times New Roman" pitchFamily="18" charset="0"/>
              </a:rPr>
              <a:t>sa</a:t>
            </a:r>
            <a:r>
              <a:rPr lang="en-PH" sz="2400" b="1" dirty="0">
                <a:latin typeface="Times New Roman" pitchFamily="18" charset="0"/>
                <a:cs typeface="Times New Roman" pitchFamily="18" charset="0"/>
              </a:rPr>
              <a:t> Pamilya </a:t>
            </a:r>
            <a:r>
              <a:rPr lang="en-PH" sz="2400" dirty="0">
                <a:latin typeface="Times New Roman" pitchFamily="18" charset="0"/>
                <a:cs typeface="Times New Roman" pitchFamily="18" charset="0"/>
              </a:rPr>
              <a:t>(Prioritizing Family)  </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Pagpapahalaga </a:t>
            </a:r>
            <a:r>
              <a:rPr lang="en-PH" sz="2400" dirty="0" err="1">
                <a:latin typeface="Times New Roman" pitchFamily="18" charset="0"/>
                <a:cs typeface="Times New Roman" pitchFamily="18" charset="0"/>
              </a:rPr>
              <a:t>sa</a:t>
            </a:r>
            <a:r>
              <a:rPr lang="en-PH" sz="2400" dirty="0">
                <a:latin typeface="Times New Roman" pitchFamily="18" charset="0"/>
                <a:cs typeface="Times New Roman" pitchFamily="18" charset="0"/>
              </a:rPr>
              <a:t> </a:t>
            </a:r>
            <a:r>
              <a:rPr lang="en-PH" sz="2400" dirty="0" err="1">
                <a:latin typeface="Times New Roman" pitchFamily="18" charset="0"/>
                <a:cs typeface="Times New Roman" pitchFamily="18" charset="0"/>
              </a:rPr>
              <a:t>pamilya</a:t>
            </a:r>
            <a:r>
              <a:rPr lang="en-PH" sz="2400" dirty="0">
                <a:latin typeface="Times New Roman" pitchFamily="18" charset="0"/>
                <a:cs typeface="Times New Roman" pitchFamily="18" charset="0"/>
              </a:rPr>
              <a:t> is in other words, putting importance on your family. This implies that a person will place a high regard on his/her family and prioritize that before anything else.</a:t>
            </a:r>
          </a:p>
          <a:p>
            <a:endParaRPr lang="en-PH" sz="2400" b="1" dirty="0" smtClean="0">
              <a:latin typeface="Times New Roman" pitchFamily="18" charset="0"/>
              <a:cs typeface="Times New Roman" pitchFamily="18" charset="0"/>
            </a:endParaRPr>
          </a:p>
          <a:p>
            <a:r>
              <a:rPr lang="en-PH" sz="2400" b="1" dirty="0" smtClean="0">
                <a:latin typeface="Times New Roman" pitchFamily="18" charset="0"/>
                <a:cs typeface="Times New Roman" pitchFamily="18" charset="0"/>
              </a:rPr>
              <a:t>5</a:t>
            </a:r>
            <a:r>
              <a:rPr lang="en-PH" sz="2400" b="1" dirty="0">
                <a:latin typeface="Times New Roman" pitchFamily="18" charset="0"/>
                <a:cs typeface="Times New Roman" pitchFamily="18" charset="0"/>
              </a:rPr>
              <a:t>. </a:t>
            </a:r>
            <a:r>
              <a:rPr lang="en-PH" sz="2400" b="1" dirty="0" err="1">
                <a:latin typeface="Times New Roman" pitchFamily="18" charset="0"/>
                <a:cs typeface="Times New Roman" pitchFamily="18" charset="0"/>
              </a:rPr>
              <a:t>Hiya</a:t>
            </a:r>
            <a:r>
              <a:rPr lang="en-PH" sz="2400" b="1" dirty="0">
                <a:latin typeface="Times New Roman" pitchFamily="18" charset="0"/>
                <a:cs typeface="Times New Roman" pitchFamily="18" charset="0"/>
              </a:rPr>
              <a:t> (Shame)</a:t>
            </a:r>
            <a:endParaRPr lang="en-PH" sz="2400" dirty="0">
              <a:latin typeface="Times New Roman" pitchFamily="18" charset="0"/>
              <a:cs typeface="Times New Roman" pitchFamily="18" charset="0"/>
            </a:endParaRP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This controls the social </a:t>
            </a:r>
            <a:r>
              <a:rPr lang="en-PH" sz="2400" dirty="0" err="1">
                <a:latin typeface="Times New Roman" pitchFamily="18" charset="0"/>
                <a:cs typeface="Times New Roman" pitchFamily="18" charset="0"/>
              </a:rPr>
              <a:t>behaviors</a:t>
            </a:r>
            <a:r>
              <a:rPr lang="en-PH" sz="2400" dirty="0">
                <a:latin typeface="Times New Roman" pitchFamily="18" charset="0"/>
                <a:cs typeface="Times New Roman" pitchFamily="18" charset="0"/>
              </a:rPr>
              <a:t> and interactions of a Filipino. </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It is the value that drives a Filipino to be obedient and respectful to their parents, older siblings, and other authorities. </a:t>
            </a:r>
          </a:p>
        </p:txBody>
      </p:sp>
    </p:spTree>
    <p:extLst>
      <p:ext uri="{BB962C8B-B14F-4D97-AF65-F5344CB8AC3E}">
        <p14:creationId xmlns:p14="http://schemas.microsoft.com/office/powerpoint/2010/main" val="2905827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3528" y="1124744"/>
            <a:ext cx="8424936" cy="4524315"/>
          </a:xfrm>
          <a:prstGeom prst="rect">
            <a:avLst/>
          </a:prstGeom>
        </p:spPr>
        <p:txBody>
          <a:bodyPr wrap="square">
            <a:spAutoFit/>
          </a:bodyPr>
          <a:lstStyle/>
          <a:p>
            <a:r>
              <a:rPr lang="en-PH" sz="2400" b="1" dirty="0">
                <a:latin typeface="Times New Roman" pitchFamily="18" charset="0"/>
                <a:cs typeface="Times New Roman" pitchFamily="18" charset="0"/>
              </a:rPr>
              <a:t>6. </a:t>
            </a:r>
            <a:r>
              <a:rPr lang="en-PH" sz="2400" b="1" dirty="0" err="1">
                <a:latin typeface="Times New Roman" pitchFamily="18" charset="0"/>
                <a:cs typeface="Times New Roman" pitchFamily="18" charset="0"/>
              </a:rPr>
              <a:t>Damayan</a:t>
            </a:r>
            <a:r>
              <a:rPr lang="en-PH" sz="2400" b="1" dirty="0">
                <a:latin typeface="Times New Roman" pitchFamily="18" charset="0"/>
                <a:cs typeface="Times New Roman" pitchFamily="18" charset="0"/>
              </a:rPr>
              <a:t> System</a:t>
            </a:r>
            <a:endParaRPr lang="en-PH" sz="2400" dirty="0">
              <a:latin typeface="Times New Roman" pitchFamily="18" charset="0"/>
              <a:cs typeface="Times New Roman" pitchFamily="18" charset="0"/>
            </a:endParaRP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Extending sympathy for people who lost their loved ones.</a:t>
            </a:r>
          </a:p>
          <a:p>
            <a:endParaRPr lang="en-PH" sz="2400" b="1" dirty="0" smtClean="0">
              <a:latin typeface="Times New Roman" pitchFamily="18" charset="0"/>
              <a:cs typeface="Times New Roman" pitchFamily="18" charset="0"/>
            </a:endParaRPr>
          </a:p>
          <a:p>
            <a:r>
              <a:rPr lang="en-PH" sz="2400" b="1" dirty="0" smtClean="0">
                <a:latin typeface="Times New Roman" pitchFamily="18" charset="0"/>
                <a:cs typeface="Times New Roman" pitchFamily="18" charset="0"/>
              </a:rPr>
              <a:t>7</a:t>
            </a:r>
            <a:r>
              <a:rPr lang="en-PH" sz="2400" b="1" dirty="0">
                <a:latin typeface="Times New Roman" pitchFamily="18" charset="0"/>
                <a:cs typeface="Times New Roman" pitchFamily="18" charset="0"/>
              </a:rPr>
              <a:t>. Compassionate </a:t>
            </a:r>
            <a:endParaRPr lang="en-PH" sz="2400" dirty="0">
              <a:latin typeface="Times New Roman" pitchFamily="18" charset="0"/>
              <a:cs typeface="Times New Roman" pitchFamily="18" charset="0"/>
            </a:endParaRP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A Filipino trait of being sympathetic to others even the person is a stranger. </a:t>
            </a:r>
          </a:p>
          <a:p>
            <a:endParaRPr lang="en-PH" sz="2400" b="1" dirty="0" smtClean="0">
              <a:latin typeface="Times New Roman" pitchFamily="18" charset="0"/>
              <a:cs typeface="Times New Roman" pitchFamily="18" charset="0"/>
            </a:endParaRPr>
          </a:p>
          <a:p>
            <a:r>
              <a:rPr lang="en-PH" sz="2400" b="1" dirty="0" smtClean="0">
                <a:latin typeface="Times New Roman" pitchFamily="18" charset="0"/>
                <a:cs typeface="Times New Roman" pitchFamily="18" charset="0"/>
              </a:rPr>
              <a:t>8</a:t>
            </a:r>
            <a:r>
              <a:rPr lang="en-PH" sz="2400" b="1" dirty="0">
                <a:latin typeface="Times New Roman" pitchFamily="18" charset="0"/>
                <a:cs typeface="Times New Roman" pitchFamily="18" charset="0"/>
              </a:rPr>
              <a:t>. Fun-loving Trait</a:t>
            </a:r>
            <a:endParaRPr lang="en-PH" sz="2400" dirty="0">
              <a:latin typeface="Times New Roman" pitchFamily="18" charset="0"/>
              <a:cs typeface="Times New Roman" pitchFamily="18" charset="0"/>
            </a:endParaRP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A trait found in most Filipinos, a trait that makes them unique that even in times of calamities and other challenges in life, they always have something to be happy about, a reason to celebrate.</a:t>
            </a:r>
          </a:p>
        </p:txBody>
      </p:sp>
    </p:spTree>
    <p:extLst>
      <p:ext uri="{BB962C8B-B14F-4D97-AF65-F5344CB8AC3E}">
        <p14:creationId xmlns:p14="http://schemas.microsoft.com/office/powerpoint/2010/main" val="18763836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3528" y="332656"/>
            <a:ext cx="8208912" cy="4401205"/>
          </a:xfrm>
          <a:prstGeom prst="rect">
            <a:avLst/>
          </a:prstGeom>
        </p:spPr>
        <p:txBody>
          <a:bodyPr wrap="square">
            <a:spAutoFit/>
          </a:bodyPr>
          <a:lstStyle/>
          <a:p>
            <a:r>
              <a:rPr lang="en-PH" sz="3000" b="1" dirty="0">
                <a:latin typeface="Times New Roman" pitchFamily="18" charset="0"/>
                <a:cs typeface="Times New Roman" pitchFamily="18" charset="0"/>
              </a:rPr>
              <a:t>Social Values of the </a:t>
            </a:r>
            <a:r>
              <a:rPr lang="en-PH" sz="3000" b="1" dirty="0" smtClean="0">
                <a:latin typeface="Times New Roman" pitchFamily="18" charset="0"/>
                <a:cs typeface="Times New Roman" pitchFamily="18" charset="0"/>
              </a:rPr>
              <a:t>Filipinos</a:t>
            </a:r>
          </a:p>
          <a:p>
            <a:endParaRPr lang="en-PH" sz="30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1. High </a:t>
            </a:r>
            <a:r>
              <a:rPr lang="en-PH" sz="2600" b="1" dirty="0">
                <a:latin typeface="Times New Roman" pitchFamily="18" charset="0"/>
                <a:cs typeface="Times New Roman" pitchFamily="18" charset="0"/>
              </a:rPr>
              <a:t>regard for </a:t>
            </a:r>
            <a:r>
              <a:rPr lang="en-PH" sz="2600" b="1" dirty="0" err="1">
                <a:latin typeface="Times New Roman" pitchFamily="18" charset="0"/>
                <a:cs typeface="Times New Roman" pitchFamily="18" charset="0"/>
              </a:rPr>
              <a:t>amor</a:t>
            </a:r>
            <a:r>
              <a:rPr lang="en-PH" sz="2600" b="1" dirty="0">
                <a:latin typeface="Times New Roman" pitchFamily="18" charset="0"/>
                <a:cs typeface="Times New Roman" pitchFamily="18" charset="0"/>
              </a:rPr>
              <a:t> </a:t>
            </a:r>
            <a:r>
              <a:rPr lang="en-PH" sz="2600" b="1" dirty="0" err="1">
                <a:latin typeface="Times New Roman" pitchFamily="18" charset="0"/>
                <a:cs typeface="Times New Roman" pitchFamily="18" charset="0"/>
              </a:rPr>
              <a:t>propio</a:t>
            </a:r>
            <a:r>
              <a:rPr lang="en-PH" sz="2600" b="1" dirty="0">
                <a:latin typeface="Times New Roman" pitchFamily="18" charset="0"/>
                <a:cs typeface="Times New Roman" pitchFamily="18" charset="0"/>
              </a:rPr>
              <a:t> (self-esteem</a:t>
            </a:r>
            <a:r>
              <a:rPr lang="en-PH" sz="2600" b="1" dirty="0" smtClean="0">
                <a:latin typeface="Times New Roman" pitchFamily="18" charset="0"/>
                <a:cs typeface="Times New Roman" pitchFamily="18" charset="0"/>
              </a:rPr>
              <a:t>)</a:t>
            </a:r>
          </a:p>
          <a:p>
            <a:pPr lvl="0"/>
            <a:r>
              <a:rPr lang="en-PH" sz="2400" b="1"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Self-esteem reflects an individual's overall subjective emotional evaluation of his or her own worth.</a:t>
            </a:r>
          </a:p>
          <a:p>
            <a:pPr lvl="0"/>
            <a:endParaRPr lang="en-PH" sz="2400" b="1" dirty="0" smtClean="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2. Smooth </a:t>
            </a:r>
            <a:r>
              <a:rPr lang="en-PH" sz="2600" b="1" dirty="0">
                <a:latin typeface="Times New Roman" pitchFamily="18" charset="0"/>
                <a:cs typeface="Times New Roman" pitchFamily="18" charset="0"/>
              </a:rPr>
              <a:t>interpersonal relationships </a:t>
            </a:r>
            <a:endParaRPr lang="en-PH" sz="2600" b="1" dirty="0" smtClean="0">
              <a:latin typeface="Times New Roman" pitchFamily="18" charset="0"/>
              <a:cs typeface="Times New Roman" pitchFamily="18" charset="0"/>
            </a:endParaRPr>
          </a:p>
          <a:p>
            <a:pPr lvl="0"/>
            <a:r>
              <a:rPr lang="en-PH" sz="2400" b="1"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An interpersonal relationship nature of interaction that occurs between two or more people. People in interpersonal relationship may interact overtly, covertly, face-to-face</a:t>
            </a:r>
            <a:r>
              <a:rPr lang="en-PH" sz="2400" dirty="0" smtClean="0">
                <a:latin typeface="Times New Roman" pitchFamily="18" charset="0"/>
                <a:cs typeface="Times New Roman" pitchFamily="18" charset="0"/>
              </a:rPr>
              <a:t>. anonymously</a:t>
            </a:r>
            <a:r>
              <a:rPr lang="en-PH" sz="2400" dirty="0">
                <a:latin typeface="Times New Roman" pitchFamily="18" charset="0"/>
                <a:cs typeface="Times New Roman" pitchFamily="18" charset="0"/>
              </a:rPr>
              <a:t>. </a:t>
            </a:r>
          </a:p>
        </p:txBody>
      </p:sp>
    </p:spTree>
    <p:extLst>
      <p:ext uri="{BB962C8B-B14F-4D97-AF65-F5344CB8AC3E}">
        <p14:creationId xmlns:p14="http://schemas.microsoft.com/office/powerpoint/2010/main" val="2390422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3456" y="692696"/>
            <a:ext cx="8080951" cy="4985980"/>
          </a:xfrm>
          <a:prstGeom prst="rect">
            <a:avLst/>
          </a:prstGeom>
        </p:spPr>
        <p:txBody>
          <a:bodyPr wrap="square">
            <a:spAutoFit/>
          </a:bodyPr>
          <a:lstStyle/>
          <a:p>
            <a:pPr lvl="0"/>
            <a:r>
              <a:rPr lang="en-PH" sz="2400" b="1" dirty="0">
                <a:latin typeface="Times New Roman" pitchFamily="18" charset="0"/>
                <a:cs typeface="Times New Roman" pitchFamily="18" charset="0"/>
              </a:rPr>
              <a:t> </a:t>
            </a:r>
            <a:r>
              <a:rPr lang="en-PH" sz="2400" b="1" dirty="0" smtClean="0">
                <a:latin typeface="Times New Roman" pitchFamily="18" charset="0"/>
                <a:cs typeface="Times New Roman" pitchFamily="18" charset="0"/>
              </a:rPr>
              <a:t>3. </a:t>
            </a:r>
            <a:r>
              <a:rPr lang="en-PH" sz="2600" b="1" dirty="0" smtClean="0">
                <a:latin typeface="Times New Roman" pitchFamily="18" charset="0"/>
                <a:cs typeface="Times New Roman" pitchFamily="18" charset="0"/>
              </a:rPr>
              <a:t>Personal </a:t>
            </a:r>
            <a:r>
              <a:rPr lang="en-PH" sz="2600" b="1" dirty="0">
                <a:latin typeface="Times New Roman" pitchFamily="18" charset="0"/>
                <a:cs typeface="Times New Roman" pitchFamily="18" charset="0"/>
              </a:rPr>
              <a:t>alliance system</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A Filipino loyalty goes first to the immediate family, identity is deeply embedded in the web of kinship. It is normative that one owes support, loyalty, and trust to one's close kin</a:t>
            </a:r>
            <a:r>
              <a:rPr lang="en-PH" sz="2400" dirty="0" smtClean="0">
                <a:latin typeface="Times New Roman" pitchFamily="18" charset="0"/>
                <a:cs typeface="Times New Roman" pitchFamily="18" charset="0"/>
              </a:rPr>
              <a:t>.</a:t>
            </a:r>
          </a:p>
          <a:p>
            <a:pPr lvl="0"/>
            <a:endParaRPr lang="en-PH" sz="2400" dirty="0">
              <a:latin typeface="Times New Roman" pitchFamily="18" charset="0"/>
              <a:cs typeface="Times New Roman" pitchFamily="18" charset="0"/>
            </a:endParaRPr>
          </a:p>
          <a:p>
            <a:pPr lvl="0"/>
            <a:r>
              <a:rPr lang="en-PH" sz="2400" b="1" dirty="0">
                <a:latin typeface="Times New Roman" pitchFamily="18" charset="0"/>
                <a:cs typeface="Times New Roman" pitchFamily="18" charset="0"/>
              </a:rPr>
              <a:t> </a:t>
            </a:r>
            <a:r>
              <a:rPr lang="en-PH" sz="2400" b="1" dirty="0" smtClean="0">
                <a:latin typeface="Times New Roman" pitchFamily="18" charset="0"/>
                <a:cs typeface="Times New Roman" pitchFamily="18" charset="0"/>
              </a:rPr>
              <a:t>4. </a:t>
            </a:r>
            <a:r>
              <a:rPr lang="en-PH" sz="2600" b="1" dirty="0" smtClean="0">
                <a:latin typeface="Times New Roman" pitchFamily="18" charset="0"/>
                <a:cs typeface="Times New Roman" pitchFamily="18" charset="0"/>
              </a:rPr>
              <a:t>The </a:t>
            </a:r>
            <a:r>
              <a:rPr lang="en-PH" sz="2600" b="1" dirty="0" err="1">
                <a:latin typeface="Times New Roman" pitchFamily="18" charset="0"/>
                <a:cs typeface="Times New Roman" pitchFamily="18" charset="0"/>
              </a:rPr>
              <a:t>Compadre</a:t>
            </a:r>
            <a:r>
              <a:rPr lang="en-PH" sz="2600" b="1" dirty="0">
                <a:latin typeface="Times New Roman" pitchFamily="18" charset="0"/>
                <a:cs typeface="Times New Roman" pitchFamily="18" charset="0"/>
              </a:rPr>
              <a:t> system</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6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Bonds of ritual kinship, sealed on any of three ceremonial occasions- baptism, confirmation, and marriage- intensify </a:t>
            </a:r>
            <a:r>
              <a:rPr lang="en-PH" sz="2400" dirty="0" err="1">
                <a:latin typeface="Times New Roman" pitchFamily="18" charset="0"/>
                <a:cs typeface="Times New Roman" pitchFamily="18" charset="0"/>
              </a:rPr>
              <a:t>andextend</a:t>
            </a:r>
            <a:r>
              <a:rPr lang="en-PH" sz="2400" dirty="0">
                <a:latin typeface="Times New Roman" pitchFamily="18" charset="0"/>
                <a:cs typeface="Times New Roman" pitchFamily="18" charset="0"/>
              </a:rPr>
              <a:t> personal alliances.</a:t>
            </a:r>
          </a:p>
          <a:p>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This mutual kinship system, known as </a:t>
            </a:r>
            <a:r>
              <a:rPr lang="en-PH" sz="2400" dirty="0" err="1">
                <a:latin typeface="Times New Roman" pitchFamily="18" charset="0"/>
                <a:cs typeface="Times New Roman" pitchFamily="18" charset="0"/>
              </a:rPr>
              <a:t>compadrazgo</a:t>
            </a:r>
            <a:r>
              <a:rPr lang="en-PH" sz="2400" dirty="0">
                <a:latin typeface="Times New Roman" pitchFamily="18" charset="0"/>
                <a:cs typeface="Times New Roman" pitchFamily="18" charset="0"/>
              </a:rPr>
              <a:t> or </a:t>
            </a:r>
            <a:r>
              <a:rPr lang="en-PH" sz="2400" dirty="0" err="1">
                <a:latin typeface="Times New Roman" pitchFamily="18" charset="0"/>
                <a:cs typeface="Times New Roman" pitchFamily="18" charset="0"/>
              </a:rPr>
              <a:t>compadre</a:t>
            </a:r>
            <a:r>
              <a:rPr lang="en-PH" sz="2400" dirty="0">
                <a:latin typeface="Times New Roman" pitchFamily="18" charset="0"/>
                <a:cs typeface="Times New Roman" pitchFamily="18" charset="0"/>
              </a:rPr>
              <a:t>, meaning god parenthood or sponsorship, dates back at least to the introduction of Christianity and perhaps earlier. </a:t>
            </a:r>
          </a:p>
        </p:txBody>
      </p:sp>
    </p:spTree>
    <p:extLst>
      <p:ext uri="{BB962C8B-B14F-4D97-AF65-F5344CB8AC3E}">
        <p14:creationId xmlns:p14="http://schemas.microsoft.com/office/powerpoint/2010/main" val="4272553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1520" y="612844"/>
            <a:ext cx="8208912" cy="5324535"/>
          </a:xfrm>
          <a:prstGeom prst="rect">
            <a:avLst/>
          </a:prstGeom>
        </p:spPr>
        <p:txBody>
          <a:bodyPr wrap="square">
            <a:spAutoFit/>
          </a:bodyPr>
          <a:lstStyle/>
          <a:p>
            <a:pPr marL="457200" indent="-457200">
              <a:buAutoNum type="arabicPeriod" startAt="5"/>
            </a:pPr>
            <a:r>
              <a:rPr lang="en-PH" sz="2600" b="1" dirty="0" err="1" smtClean="0">
                <a:latin typeface="Times New Roman" pitchFamily="18" charset="0"/>
                <a:cs typeface="Times New Roman" pitchFamily="18" charset="0"/>
              </a:rPr>
              <a:t>Utang-na-loob</a:t>
            </a:r>
            <a:r>
              <a:rPr lang="en-PH" sz="2600" dirty="0" smtClean="0">
                <a:latin typeface="Times New Roman" pitchFamily="18" charset="0"/>
                <a:cs typeface="Times New Roman" pitchFamily="18" charset="0"/>
              </a:rPr>
              <a:t> </a:t>
            </a:r>
          </a:p>
          <a:p>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A dyadic bond between two individuals may be formed based on the concept of utang na loob. Although it is expected that the debtor will </a:t>
            </a:r>
            <a:r>
              <a:rPr lang="en-PH" sz="2400" dirty="0" smtClean="0">
                <a:latin typeface="Times New Roman" pitchFamily="18" charset="0"/>
                <a:cs typeface="Times New Roman" pitchFamily="18" charset="0"/>
              </a:rPr>
              <a:t>attempt </a:t>
            </a:r>
            <a:r>
              <a:rPr lang="en-PH" sz="2400" dirty="0">
                <a:latin typeface="Times New Roman" pitchFamily="18" charset="0"/>
                <a:cs typeface="Times New Roman" pitchFamily="18" charset="0"/>
              </a:rPr>
              <a:t>repayment, it is widely recognized that the debt can never be fully repaid and the obligation can last.</a:t>
            </a:r>
          </a:p>
          <a:p>
            <a:endParaRPr lang="en-PH" sz="2400" dirty="0" smtClean="0">
              <a:latin typeface="Times New Roman" pitchFamily="18" charset="0"/>
              <a:cs typeface="Times New Roman" pitchFamily="18" charset="0"/>
            </a:endParaRPr>
          </a:p>
          <a:p>
            <a:pPr marL="457200" indent="-457200">
              <a:buAutoNum type="arabicPeriod" startAt="6"/>
            </a:pPr>
            <a:r>
              <a:rPr lang="en-PH" sz="2600" b="1" dirty="0" err="1" smtClean="0">
                <a:latin typeface="Times New Roman" pitchFamily="18" charset="0"/>
                <a:cs typeface="Times New Roman" pitchFamily="18" charset="0"/>
              </a:rPr>
              <a:t>Suki</a:t>
            </a:r>
            <a:r>
              <a:rPr lang="en-PH" sz="2600" b="1" dirty="0" smtClean="0">
                <a:latin typeface="Times New Roman" pitchFamily="18" charset="0"/>
                <a:cs typeface="Times New Roman" pitchFamily="18" charset="0"/>
              </a:rPr>
              <a:t> </a:t>
            </a:r>
            <a:r>
              <a:rPr lang="en-PH" sz="2600" b="1" dirty="0">
                <a:latin typeface="Times New Roman" pitchFamily="18" charset="0"/>
                <a:cs typeface="Times New Roman" pitchFamily="18" charset="0"/>
              </a:rPr>
              <a:t>relationship</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In the commercial context, </a:t>
            </a:r>
            <a:r>
              <a:rPr lang="en-PH" sz="2400" dirty="0" err="1">
                <a:latin typeface="Times New Roman" pitchFamily="18" charset="0"/>
                <a:cs typeface="Times New Roman" pitchFamily="18" charset="0"/>
              </a:rPr>
              <a:t>suki</a:t>
            </a:r>
            <a:r>
              <a:rPr lang="en-PH" sz="2400" dirty="0">
                <a:latin typeface="Times New Roman" pitchFamily="18" charset="0"/>
                <a:cs typeface="Times New Roman" pitchFamily="18" charset="0"/>
              </a:rPr>
              <a:t> relationships (market-exchange partnerships) may develop between two people who agree to become regular customer and supplier. </a:t>
            </a:r>
            <a:endParaRPr lang="en-PH" sz="2400" dirty="0" smtClean="0">
              <a:latin typeface="Times New Roman" pitchFamily="18" charset="0"/>
              <a:cs typeface="Times New Roman" pitchFamily="18" charset="0"/>
            </a:endParaRPr>
          </a:p>
          <a:p>
            <a:endParaRPr lang="en-PH" sz="2400" dirty="0">
              <a:latin typeface="Times New Roman" pitchFamily="18" charset="0"/>
              <a:cs typeface="Times New Roman" pitchFamily="18" charset="0"/>
            </a:endParaRPr>
          </a:p>
          <a:p>
            <a:r>
              <a:rPr lang="en-PH" sz="2600" dirty="0">
                <a:latin typeface="Times New Roman" pitchFamily="18" charset="0"/>
                <a:cs typeface="Times New Roman" pitchFamily="18" charset="0"/>
              </a:rPr>
              <a:t>7. </a:t>
            </a:r>
            <a:r>
              <a:rPr lang="en-PH" sz="2600" b="1" dirty="0">
                <a:latin typeface="Times New Roman" pitchFamily="18" charset="0"/>
                <a:cs typeface="Times New Roman" pitchFamily="18" charset="0"/>
              </a:rPr>
              <a:t>Friendship</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a:t>
            </a:r>
            <a:r>
              <a:rPr lang="en-PH" sz="2400" dirty="0">
                <a:latin typeface="Times New Roman" pitchFamily="18" charset="0"/>
                <a:cs typeface="Times New Roman" pitchFamily="18" charset="0"/>
              </a:rPr>
              <a:t>a willingness to help one another provides the prime rationale for the relationship.</a:t>
            </a:r>
          </a:p>
        </p:txBody>
      </p:sp>
    </p:spTree>
    <p:extLst>
      <p:ext uri="{BB962C8B-B14F-4D97-AF65-F5344CB8AC3E}">
        <p14:creationId xmlns:p14="http://schemas.microsoft.com/office/powerpoint/2010/main" val="1993777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7544" y="620688"/>
            <a:ext cx="6912768" cy="4462760"/>
          </a:xfrm>
          <a:prstGeom prst="rect">
            <a:avLst/>
          </a:prstGeom>
        </p:spPr>
        <p:txBody>
          <a:bodyPr wrap="square">
            <a:spAutoFit/>
          </a:bodyPr>
          <a:lstStyle/>
          <a:p>
            <a:r>
              <a:rPr lang="en-PH" sz="3000" b="1" dirty="0">
                <a:latin typeface="Times New Roman" pitchFamily="18" charset="0"/>
                <a:cs typeface="Times New Roman" pitchFamily="18" charset="0"/>
              </a:rPr>
              <a:t>Weaknesses of the Filipino </a:t>
            </a:r>
            <a:r>
              <a:rPr lang="en-PH" sz="3000" b="1" dirty="0" smtClean="0">
                <a:latin typeface="Times New Roman" pitchFamily="18" charset="0"/>
                <a:cs typeface="Times New Roman" pitchFamily="18" charset="0"/>
              </a:rPr>
              <a:t>Character</a:t>
            </a:r>
          </a:p>
          <a:p>
            <a:endParaRPr lang="en-PH" sz="30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1. Passivity </a:t>
            </a:r>
            <a:r>
              <a:rPr lang="en-PH" sz="2600" b="1" dirty="0">
                <a:latin typeface="Times New Roman" pitchFamily="18" charset="0"/>
                <a:cs typeface="Times New Roman" pitchFamily="18" charset="0"/>
              </a:rPr>
              <a:t>and lack of initiative</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6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Acceptance of what happens, without active response or resistance</a:t>
            </a:r>
            <a:r>
              <a:rPr lang="en-PH" sz="2400" dirty="0" smtClean="0">
                <a:latin typeface="Times New Roman" pitchFamily="18" charset="0"/>
                <a:cs typeface="Times New Roman" pitchFamily="18" charset="0"/>
              </a:rPr>
              <a:t>.</a:t>
            </a:r>
          </a:p>
          <a:p>
            <a:pPr lvl="0"/>
            <a:endParaRPr lang="en-PH" sz="24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2. Colonial </a:t>
            </a:r>
            <a:r>
              <a:rPr lang="en-PH" sz="2600" b="1" dirty="0">
                <a:latin typeface="Times New Roman" pitchFamily="18" charset="0"/>
                <a:cs typeface="Times New Roman" pitchFamily="18" charset="0"/>
              </a:rPr>
              <a:t>mentality</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6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Colonial mentality more strictly refers to the attitude the Filipinos feel that products coming from other countries are more superior than the local products.</a:t>
            </a:r>
          </a:p>
        </p:txBody>
      </p:sp>
    </p:spTree>
    <p:extLst>
      <p:ext uri="{BB962C8B-B14F-4D97-AF65-F5344CB8AC3E}">
        <p14:creationId xmlns:p14="http://schemas.microsoft.com/office/powerpoint/2010/main" val="1555031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3900" y="197346"/>
            <a:ext cx="8626571" cy="6093976"/>
          </a:xfrm>
          <a:prstGeom prst="rect">
            <a:avLst/>
          </a:prstGeom>
        </p:spPr>
        <p:txBody>
          <a:bodyPr wrap="square">
            <a:spAutoFit/>
          </a:bodyPr>
          <a:lstStyle/>
          <a:p>
            <a:pPr lvl="0"/>
            <a:r>
              <a:rPr lang="en-PH" sz="2600" b="1" dirty="0" smtClean="0">
                <a:latin typeface="Times New Roman" pitchFamily="18" charset="0"/>
                <a:cs typeface="Times New Roman" pitchFamily="18" charset="0"/>
              </a:rPr>
              <a:t>3. </a:t>
            </a:r>
            <a:r>
              <a:rPr lang="en-PH" sz="2600" b="1" dirty="0" err="1" smtClean="0">
                <a:latin typeface="Times New Roman" pitchFamily="18" charset="0"/>
                <a:cs typeface="Times New Roman" pitchFamily="18" charset="0"/>
              </a:rPr>
              <a:t>Kanya-kanya</a:t>
            </a:r>
            <a:r>
              <a:rPr lang="en-PH" sz="2600" b="1" dirty="0" smtClean="0">
                <a:latin typeface="Times New Roman" pitchFamily="18" charset="0"/>
                <a:cs typeface="Times New Roman" pitchFamily="18" charset="0"/>
              </a:rPr>
              <a:t> syndrome</a:t>
            </a:r>
            <a:r>
              <a:rPr lang="en-PH" sz="2600" dirty="0" smtClean="0">
                <a:latin typeface="Times New Roman" pitchFamily="18" charset="0"/>
                <a:cs typeface="Times New Roman" pitchFamily="18" charset="0"/>
              </a:rPr>
              <a:t> </a:t>
            </a:r>
          </a:p>
          <a:p>
            <a:pPr lvl="0"/>
            <a:r>
              <a:rPr lang="en-PH" sz="26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Filipinos have a selfish, self-serving attitude that generates a feeling of envy and competitiveness towards others, particularly one's peers who seem to have gained some status or prestige</a:t>
            </a:r>
            <a:r>
              <a:rPr lang="en-PH" sz="2400" dirty="0" smtClean="0">
                <a:latin typeface="Times New Roman" pitchFamily="18" charset="0"/>
                <a:cs typeface="Times New Roman" pitchFamily="18" charset="0"/>
              </a:rPr>
              <a:t>.</a:t>
            </a:r>
          </a:p>
          <a:p>
            <a:pPr lvl="0"/>
            <a:endParaRPr lang="en-PH" sz="24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4. Extreme </a:t>
            </a:r>
            <a:r>
              <a:rPr lang="en-PH" sz="2600" b="1" dirty="0" err="1" smtClean="0">
                <a:latin typeface="Times New Roman" pitchFamily="18" charset="0"/>
                <a:cs typeface="Times New Roman" pitchFamily="18" charset="0"/>
              </a:rPr>
              <a:t>personalism</a:t>
            </a:r>
            <a:endParaRPr lang="en-PH" sz="2600" b="1" dirty="0" smtClean="0">
              <a:latin typeface="Times New Roman" pitchFamily="18" charset="0"/>
              <a:cs typeface="Times New Roman" pitchFamily="18" charset="0"/>
            </a:endParaRPr>
          </a:p>
          <a:p>
            <a:pPr lvl="0"/>
            <a:r>
              <a:rPr lang="en-PH" sz="2400" b="1"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a:t>
            </a:r>
            <a:r>
              <a:rPr lang="en-PH" sz="2400" dirty="0">
                <a:latin typeface="Times New Roman" pitchFamily="18" charset="0"/>
                <a:cs typeface="Times New Roman" pitchFamily="18" charset="0"/>
              </a:rPr>
              <a:t>manifested in the tendency to give personal interpretations to actions</a:t>
            </a:r>
            <a:r>
              <a:rPr lang="en-PH" sz="2400" dirty="0" smtClean="0">
                <a:latin typeface="Times New Roman" pitchFamily="18" charset="0"/>
                <a:cs typeface="Times New Roman" pitchFamily="18" charset="0"/>
              </a:rPr>
              <a:t>.</a:t>
            </a:r>
          </a:p>
          <a:p>
            <a:pPr lvl="0"/>
            <a:endParaRPr lang="en-PH" sz="24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5. Extreme </a:t>
            </a:r>
            <a:r>
              <a:rPr lang="en-PH" sz="2600" b="1" dirty="0">
                <a:latin typeface="Times New Roman" pitchFamily="18" charset="0"/>
                <a:cs typeface="Times New Roman" pitchFamily="18" charset="0"/>
              </a:rPr>
              <a:t>family centeredness</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a:t>
            </a:r>
            <a:r>
              <a:rPr lang="en-PH" sz="2400" dirty="0">
                <a:latin typeface="Times New Roman" pitchFamily="18" charset="0"/>
                <a:cs typeface="Times New Roman" pitchFamily="18" charset="0"/>
              </a:rPr>
              <a:t>Excessive concern for family manifests itself in the use of one's office and power as a means of promoting the interest of the family, in factionalism, patronage, and political dynasties and in the protection of erring family members.</a:t>
            </a:r>
          </a:p>
          <a:p>
            <a:r>
              <a:rPr lang="en-PH" sz="2400" dirty="0">
                <a:latin typeface="Times New Roman" pitchFamily="18" charset="0"/>
                <a:cs typeface="Times New Roman" pitchFamily="18" charset="0"/>
              </a:rPr>
              <a:t>-It results in lack of concern for the common good and it acts as a block to national consciousness.</a:t>
            </a:r>
          </a:p>
        </p:txBody>
      </p:sp>
    </p:spTree>
    <p:extLst>
      <p:ext uri="{BB962C8B-B14F-4D97-AF65-F5344CB8AC3E}">
        <p14:creationId xmlns:p14="http://schemas.microsoft.com/office/powerpoint/2010/main" val="1422171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4" y="61600"/>
            <a:ext cx="8712968" cy="6832640"/>
          </a:xfrm>
          <a:prstGeom prst="rect">
            <a:avLst/>
          </a:prstGeom>
        </p:spPr>
        <p:txBody>
          <a:bodyPr wrap="square">
            <a:spAutoFit/>
          </a:bodyPr>
          <a:lstStyle/>
          <a:p>
            <a:pPr lvl="0"/>
            <a:r>
              <a:rPr lang="en-PH" sz="2400" b="1" dirty="0">
                <a:latin typeface="Times New Roman" pitchFamily="18" charset="0"/>
                <a:cs typeface="Times New Roman" pitchFamily="18" charset="0"/>
              </a:rPr>
              <a:t> </a:t>
            </a:r>
            <a:r>
              <a:rPr lang="en-PH" sz="2400" b="1" dirty="0" smtClean="0">
                <a:latin typeface="Times New Roman" pitchFamily="18" charset="0"/>
                <a:cs typeface="Times New Roman" pitchFamily="18" charset="0"/>
              </a:rPr>
              <a:t>6. </a:t>
            </a:r>
            <a:r>
              <a:rPr lang="en-PH" sz="2600" b="1" dirty="0" smtClean="0">
                <a:latin typeface="Times New Roman" pitchFamily="18" charset="0"/>
                <a:cs typeface="Times New Roman" pitchFamily="18" charset="0"/>
              </a:rPr>
              <a:t>Lack </a:t>
            </a:r>
            <a:r>
              <a:rPr lang="en-PH" sz="2600" b="1" dirty="0">
                <a:latin typeface="Times New Roman" pitchFamily="18" charset="0"/>
                <a:cs typeface="Times New Roman" pitchFamily="18" charset="0"/>
              </a:rPr>
              <a:t>of discipline</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a:t>
            </a:r>
            <a:r>
              <a:rPr lang="en-PH" sz="2400" dirty="0">
                <a:latin typeface="Times New Roman" pitchFamily="18" charset="0"/>
                <a:cs typeface="Times New Roman" pitchFamily="18" charset="0"/>
              </a:rPr>
              <a:t>Procrastination is one reason of lack of self-discipline.</a:t>
            </a:r>
          </a:p>
          <a:p>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Lack of willpower, motivation and ambition are also causes for lack of self-discipline. </a:t>
            </a:r>
            <a:endParaRPr lang="en-PH" sz="2400" dirty="0" smtClean="0">
              <a:latin typeface="Times New Roman" pitchFamily="18" charset="0"/>
              <a:cs typeface="Times New Roman" pitchFamily="18" charset="0"/>
            </a:endParaRPr>
          </a:p>
          <a:p>
            <a:endParaRPr lang="en-PH" sz="24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7. Lack </a:t>
            </a:r>
            <a:r>
              <a:rPr lang="en-PH" sz="2600" b="1" dirty="0">
                <a:latin typeface="Times New Roman" pitchFamily="18" charset="0"/>
                <a:cs typeface="Times New Roman" pitchFamily="18" charset="0"/>
              </a:rPr>
              <a:t>of self-analysis and </a:t>
            </a:r>
            <a:r>
              <a:rPr lang="en-PH" sz="2600" b="1" dirty="0" smtClean="0">
                <a:latin typeface="Times New Roman" pitchFamily="18" charset="0"/>
                <a:cs typeface="Times New Roman" pitchFamily="18" charset="0"/>
              </a:rPr>
              <a:t>reflection</a:t>
            </a:r>
          </a:p>
          <a:p>
            <a:pPr lvl="0"/>
            <a:r>
              <a:rPr lang="en-PH" sz="2600" b="1" dirty="0">
                <a:latin typeface="Times New Roman" pitchFamily="18" charset="0"/>
                <a:cs typeface="Times New Roman" pitchFamily="18" charset="0"/>
              </a:rPr>
              <a:t>	</a:t>
            </a:r>
            <a:r>
              <a:rPr lang="en-PH" sz="2600" b="1"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-In the face of serious problems, both personal and social, there is lack of analysis or reflection. We joke about the most serious matters and this prevents looking deeply into the problem. There is no felt need to validate our hypotheses or explanation of things. Thus, we are satisfied with superficial explanations and superficial solution to problems</a:t>
            </a:r>
            <a:r>
              <a:rPr lang="en-PH" sz="2400" dirty="0" smtClean="0">
                <a:latin typeface="Times New Roman" pitchFamily="18" charset="0"/>
                <a:cs typeface="Times New Roman" pitchFamily="18" charset="0"/>
              </a:rPr>
              <a:t>.</a:t>
            </a:r>
          </a:p>
          <a:p>
            <a:pPr lvl="0"/>
            <a:endParaRPr lang="en-PH" sz="24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8. </a:t>
            </a:r>
            <a:r>
              <a:rPr lang="en-PH" sz="2600" b="1" dirty="0" err="1" smtClean="0">
                <a:latin typeface="Times New Roman" pitchFamily="18" charset="0"/>
                <a:cs typeface="Times New Roman" pitchFamily="18" charset="0"/>
              </a:rPr>
              <a:t>Ningas</a:t>
            </a:r>
            <a:r>
              <a:rPr lang="en-PH" sz="2600" b="1" dirty="0" smtClean="0">
                <a:latin typeface="Times New Roman" pitchFamily="18" charset="0"/>
                <a:cs typeface="Times New Roman" pitchFamily="18" charset="0"/>
              </a:rPr>
              <a:t> </a:t>
            </a:r>
            <a:r>
              <a:rPr lang="en-PH" sz="2600" b="1" dirty="0">
                <a:latin typeface="Times New Roman" pitchFamily="18" charset="0"/>
                <a:cs typeface="Times New Roman" pitchFamily="18" charset="0"/>
              </a:rPr>
              <a:t>Cogon</a:t>
            </a:r>
            <a:r>
              <a:rPr lang="en-PH" sz="2600" dirty="0">
                <a:latin typeface="Times New Roman" pitchFamily="18" charset="0"/>
                <a:cs typeface="Times New Roman" pitchFamily="18" charset="0"/>
              </a:rPr>
              <a:t> </a:t>
            </a:r>
            <a:endParaRPr lang="en-PH" sz="2600" dirty="0" smtClean="0">
              <a:latin typeface="Times New Roman" pitchFamily="18" charset="0"/>
              <a:cs typeface="Times New Roman" pitchFamily="18" charset="0"/>
            </a:endParaRPr>
          </a:p>
          <a:p>
            <a:pPr lvl="0"/>
            <a:r>
              <a:rPr lang="en-PH" sz="2400" dirty="0">
                <a:latin typeface="Times New Roman" pitchFamily="18" charset="0"/>
                <a:cs typeface="Times New Roman" pitchFamily="18" charset="0"/>
              </a:rPr>
              <a:t>	</a:t>
            </a:r>
            <a:r>
              <a:rPr lang="en-PH" sz="2400" dirty="0" smtClean="0">
                <a:latin typeface="Times New Roman" pitchFamily="18" charset="0"/>
                <a:cs typeface="Times New Roman" pitchFamily="18" charset="0"/>
              </a:rPr>
              <a:t>– </a:t>
            </a:r>
            <a:r>
              <a:rPr lang="en-PH" sz="2400" dirty="0">
                <a:latin typeface="Times New Roman" pitchFamily="18" charset="0"/>
                <a:cs typeface="Times New Roman" pitchFamily="18" charset="0"/>
              </a:rPr>
              <a:t>enthusiastic at first but ends in accomplishing nothing</a:t>
            </a:r>
            <a:r>
              <a:rPr lang="en-PH" sz="2400" dirty="0" smtClean="0">
                <a:latin typeface="Times New Roman" pitchFamily="18" charset="0"/>
                <a:cs typeface="Times New Roman" pitchFamily="18" charset="0"/>
              </a:rPr>
              <a:t>.</a:t>
            </a:r>
          </a:p>
          <a:p>
            <a:pPr lvl="0"/>
            <a:endParaRPr lang="en-PH" sz="2400" dirty="0">
              <a:latin typeface="Times New Roman" pitchFamily="18" charset="0"/>
              <a:cs typeface="Times New Roman" pitchFamily="18" charset="0"/>
            </a:endParaRPr>
          </a:p>
          <a:p>
            <a:pPr lvl="0"/>
            <a:r>
              <a:rPr lang="en-PH" sz="2600" b="1" dirty="0" smtClean="0">
                <a:latin typeface="Times New Roman" pitchFamily="18" charset="0"/>
                <a:cs typeface="Times New Roman" pitchFamily="18" charset="0"/>
              </a:rPr>
              <a:t>9. Gaya-Gaya </a:t>
            </a:r>
            <a:r>
              <a:rPr lang="en-PH" sz="2600" b="1" dirty="0">
                <a:latin typeface="Times New Roman" pitchFamily="18" charset="0"/>
                <a:cs typeface="Times New Roman" pitchFamily="18" charset="0"/>
              </a:rPr>
              <a:t>Attitude </a:t>
            </a:r>
            <a:endParaRPr lang="en-PH" sz="2600" b="1" dirty="0" smtClean="0">
              <a:latin typeface="Times New Roman" pitchFamily="18" charset="0"/>
              <a:cs typeface="Times New Roman" pitchFamily="18" charset="0"/>
            </a:endParaRPr>
          </a:p>
          <a:p>
            <a:pPr lvl="0"/>
            <a:r>
              <a:rPr lang="en-PH" sz="2400" dirty="0" smtClean="0">
                <a:latin typeface="Times New Roman" pitchFamily="18" charset="0"/>
                <a:cs typeface="Times New Roman" pitchFamily="18" charset="0"/>
              </a:rPr>
              <a:t>	– </a:t>
            </a:r>
            <a:r>
              <a:rPr lang="en-PH" sz="2400" dirty="0">
                <a:latin typeface="Times New Roman" pitchFamily="18" charset="0"/>
                <a:cs typeface="Times New Roman" pitchFamily="18" charset="0"/>
              </a:rPr>
              <a:t>imitating or copying other culture or style.</a:t>
            </a:r>
          </a:p>
        </p:txBody>
      </p:sp>
    </p:spTree>
    <p:extLst>
      <p:ext uri="{BB962C8B-B14F-4D97-AF65-F5344CB8AC3E}">
        <p14:creationId xmlns:p14="http://schemas.microsoft.com/office/powerpoint/2010/main" val="26560740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cerPC\Desktop\mia\jEQZ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0"/>
            <a:ext cx="9165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2374" y="1844824"/>
            <a:ext cx="8712968" cy="3662541"/>
          </a:xfrm>
          <a:prstGeom prst="rect">
            <a:avLst/>
          </a:prstGeom>
          <a:solidFill>
            <a:schemeClr val="tx2">
              <a:lumMod val="50000"/>
            </a:schemeClr>
          </a:solidFill>
          <a:ln w="57150">
            <a:solidFill>
              <a:srgbClr val="FF7C80"/>
            </a:solidFill>
          </a:ln>
        </p:spPr>
        <p:txBody>
          <a:bodyPr wrap="square">
            <a:spAutoFit/>
          </a:bodyPr>
          <a:lstStyle/>
          <a:p>
            <a:pPr lvl="0" algn="ctr"/>
            <a:r>
              <a:rPr lang="en-PH" sz="2800" b="1" dirty="0">
                <a:latin typeface="Times New Roman" pitchFamily="18" charset="0"/>
                <a:cs typeface="Times New Roman" pitchFamily="18" charset="0"/>
              </a:rPr>
              <a:t> </a:t>
            </a:r>
            <a:r>
              <a:rPr lang="en-US" sz="4000" b="1" dirty="0">
                <a:solidFill>
                  <a:srgbClr val="FF7C80"/>
                </a:solidFill>
                <a:latin typeface="Times New Roman" pitchFamily="18" charset="0"/>
                <a:cs typeface="Times New Roman" pitchFamily="18" charset="0"/>
              </a:rPr>
              <a:t>“All men make mistakes, but a good man yields when he knows his course is wrong, and repairs the evil. The only crime is pride</a:t>
            </a:r>
            <a:r>
              <a:rPr lang="en-US" sz="4000" b="1" dirty="0" smtClean="0">
                <a:solidFill>
                  <a:srgbClr val="FF7C80"/>
                </a:solidFill>
                <a:latin typeface="Times New Roman" pitchFamily="18" charset="0"/>
                <a:cs typeface="Times New Roman" pitchFamily="18" charset="0"/>
              </a:rPr>
              <a:t>.”</a:t>
            </a:r>
          </a:p>
          <a:p>
            <a:pPr lvl="0" algn="r"/>
            <a:r>
              <a:rPr lang="en-US" sz="3600" dirty="0">
                <a:latin typeface="Times New Roman" pitchFamily="18" charset="0"/>
                <a:cs typeface="Times New Roman" pitchFamily="18" charset="0"/>
              </a:rPr>
              <a:t/>
            </a:r>
            <a:br>
              <a:rPr lang="en-US" sz="3600" dirty="0">
                <a:latin typeface="Times New Roman" pitchFamily="18" charset="0"/>
                <a:cs typeface="Times New Roman" pitchFamily="18" charset="0"/>
              </a:rPr>
            </a:br>
            <a:r>
              <a:rPr lang="en-US" sz="3600" dirty="0">
                <a:solidFill>
                  <a:schemeClr val="accent1">
                    <a:lumMod val="60000"/>
                    <a:lumOff val="40000"/>
                  </a:schemeClr>
                </a:solidFill>
                <a:latin typeface="Times New Roman" pitchFamily="18" charset="0"/>
                <a:cs typeface="Times New Roman" pitchFamily="18" charset="0"/>
              </a:rPr>
              <a:t>―</a:t>
            </a:r>
            <a:r>
              <a:rPr lang="en-US" sz="3600" dirty="0">
                <a:latin typeface="Times New Roman" pitchFamily="18" charset="0"/>
                <a:cs typeface="Times New Roman" pitchFamily="18" charset="0"/>
              </a:rPr>
              <a:t> </a:t>
            </a:r>
            <a:r>
              <a:rPr lang="en-US" sz="3600" b="1" dirty="0">
                <a:solidFill>
                  <a:schemeClr val="accent1">
                    <a:lumMod val="60000"/>
                    <a:lumOff val="40000"/>
                  </a:schemeClr>
                </a:solidFill>
                <a:latin typeface="Times New Roman" pitchFamily="18" charset="0"/>
                <a:cs typeface="Times New Roman" pitchFamily="18" charset="0"/>
              </a:rPr>
              <a:t>Sophocles,</a:t>
            </a:r>
            <a:r>
              <a:rPr lang="en-US" sz="3600" b="1" dirty="0">
                <a:latin typeface="Times New Roman" pitchFamily="18" charset="0"/>
                <a:cs typeface="Times New Roman" pitchFamily="18" charset="0"/>
              </a:rPr>
              <a:t> </a:t>
            </a:r>
            <a:r>
              <a:rPr lang="en-US" sz="3600" b="1" dirty="0" smtClean="0">
                <a:solidFill>
                  <a:schemeClr val="accent1">
                    <a:lumMod val="60000"/>
                    <a:lumOff val="40000"/>
                  </a:schemeClr>
                </a:solidFill>
                <a:latin typeface="Times New Roman" pitchFamily="18" charset="0"/>
                <a:cs typeface="Times New Roman" pitchFamily="18" charset="0"/>
              </a:rPr>
              <a:t>Antigone</a:t>
            </a:r>
            <a:endParaRPr lang="en-PH" sz="3600" dirty="0">
              <a:solidFill>
                <a:schemeClr val="accent1">
                  <a:lumMod val="60000"/>
                  <a:lumOff val="4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457483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TotalTime>
  <Words>740</Words>
  <Application>Microsoft Office PowerPoint</Application>
  <PresentationFormat>On-screen Show (4:3)</PresentationFormat>
  <Paragraphs>130</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AcerPC</dc:creator>
  <cp:lastModifiedBy>AcerPC</cp:lastModifiedBy>
  <cp:revision>18</cp:revision>
  <dcterms:created xsi:type="dcterms:W3CDTF">2020-06-16T10:04:41Z</dcterms:created>
  <dcterms:modified xsi:type="dcterms:W3CDTF">2020-11-02T09:56:03Z</dcterms:modified>
</cp:coreProperties>
</file>