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1" r:id="rId2"/>
    <p:sldId id="262" r:id="rId3"/>
    <p:sldId id="263" r:id="rId4"/>
    <p:sldId id="264" r:id="rId5"/>
    <p:sldId id="265" r:id="rId6"/>
    <p:sldId id="256" r:id="rId7"/>
    <p:sldId id="257" r:id="rId8"/>
    <p:sldId id="258" r:id="rId9"/>
    <p:sldId id="260" r:id="rId10"/>
    <p:sldId id="259"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64" d="100"/>
          <a:sy n="64" d="100"/>
        </p:scale>
        <p:origin x="-1554" y="-42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0D34AD-43F7-404E-9851-21BC080DAB53}" type="datetimeFigureOut">
              <a:rPr lang="en-US" smtClean="0"/>
              <a:t>11/30/2019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D1FEC6-0CCA-42F5-8379-9A2AB72B5FC5}" type="slidenum">
              <a:rPr lang="en-US" smtClean="0"/>
              <a:t>‹#›</a:t>
            </a:fld>
            <a:endParaRPr lang="en-US"/>
          </a:p>
        </p:txBody>
      </p:sp>
    </p:spTree>
    <p:extLst>
      <p:ext uri="{BB962C8B-B14F-4D97-AF65-F5344CB8AC3E}">
        <p14:creationId xmlns:p14="http://schemas.microsoft.com/office/powerpoint/2010/main" val="8448995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DD1FEC6-0CCA-42F5-8379-9A2AB72B5FC5}" type="slidenum">
              <a:rPr lang="en-US" smtClean="0"/>
              <a:t>10</a:t>
            </a:fld>
            <a:endParaRPr lang="en-US"/>
          </a:p>
        </p:txBody>
      </p:sp>
    </p:spTree>
    <p:extLst>
      <p:ext uri="{BB962C8B-B14F-4D97-AF65-F5344CB8AC3E}">
        <p14:creationId xmlns:p14="http://schemas.microsoft.com/office/powerpoint/2010/main" val="765092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673756-75BF-41B3-BF07-474B818EF596}" type="datetimeFigureOut">
              <a:rPr lang="en-US" smtClean="0"/>
              <a:t>11/30/2019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BD12C1-A14C-41AC-BE36-F0977C774A29}" type="slidenum">
              <a:rPr lang="en-US" smtClean="0"/>
              <a:t>‹#›</a:t>
            </a:fld>
            <a:endParaRPr lang="en-US"/>
          </a:p>
        </p:txBody>
      </p:sp>
    </p:spTree>
    <p:extLst>
      <p:ext uri="{BB962C8B-B14F-4D97-AF65-F5344CB8AC3E}">
        <p14:creationId xmlns:p14="http://schemas.microsoft.com/office/powerpoint/2010/main" val="3392138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673756-75BF-41B3-BF07-474B818EF596}" type="datetimeFigureOut">
              <a:rPr lang="en-US" smtClean="0"/>
              <a:t>11/30/2019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BD12C1-A14C-41AC-BE36-F0977C774A29}" type="slidenum">
              <a:rPr lang="en-US" smtClean="0"/>
              <a:t>‹#›</a:t>
            </a:fld>
            <a:endParaRPr lang="en-US"/>
          </a:p>
        </p:txBody>
      </p:sp>
    </p:spTree>
    <p:extLst>
      <p:ext uri="{BB962C8B-B14F-4D97-AF65-F5344CB8AC3E}">
        <p14:creationId xmlns:p14="http://schemas.microsoft.com/office/powerpoint/2010/main" val="2217749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673756-75BF-41B3-BF07-474B818EF596}" type="datetimeFigureOut">
              <a:rPr lang="en-US" smtClean="0"/>
              <a:t>11/30/2019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BD12C1-A14C-41AC-BE36-F0977C774A29}" type="slidenum">
              <a:rPr lang="en-US" smtClean="0"/>
              <a:t>‹#›</a:t>
            </a:fld>
            <a:endParaRPr lang="en-US"/>
          </a:p>
        </p:txBody>
      </p:sp>
    </p:spTree>
    <p:extLst>
      <p:ext uri="{BB962C8B-B14F-4D97-AF65-F5344CB8AC3E}">
        <p14:creationId xmlns:p14="http://schemas.microsoft.com/office/powerpoint/2010/main" val="501204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D673756-75BF-41B3-BF07-474B818EF596}" type="datetimeFigureOut">
              <a:rPr lang="en-US" smtClean="0"/>
              <a:t>11/30/2019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BD12C1-A14C-41AC-BE36-F0977C774A29}" type="slidenum">
              <a:rPr lang="en-US" smtClean="0"/>
              <a:t>‹#›</a:t>
            </a:fld>
            <a:endParaRPr lang="en-US"/>
          </a:p>
        </p:txBody>
      </p:sp>
    </p:spTree>
    <p:extLst>
      <p:ext uri="{BB962C8B-B14F-4D97-AF65-F5344CB8AC3E}">
        <p14:creationId xmlns:p14="http://schemas.microsoft.com/office/powerpoint/2010/main" val="3382653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D673756-75BF-41B3-BF07-474B818EF596}" type="datetimeFigureOut">
              <a:rPr lang="en-US" smtClean="0"/>
              <a:t>11/30/2019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CBD12C1-A14C-41AC-BE36-F0977C774A29}" type="slidenum">
              <a:rPr lang="en-US" smtClean="0"/>
              <a:t>‹#›</a:t>
            </a:fld>
            <a:endParaRPr lang="en-US"/>
          </a:p>
        </p:txBody>
      </p:sp>
    </p:spTree>
    <p:extLst>
      <p:ext uri="{BB962C8B-B14F-4D97-AF65-F5344CB8AC3E}">
        <p14:creationId xmlns:p14="http://schemas.microsoft.com/office/powerpoint/2010/main" val="2335552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673756-75BF-41B3-BF07-474B818EF596}" type="datetimeFigureOut">
              <a:rPr lang="en-US" smtClean="0"/>
              <a:t>11/30/2019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CBD12C1-A14C-41AC-BE36-F0977C774A29}" type="slidenum">
              <a:rPr lang="en-US" smtClean="0"/>
              <a:t>‹#›</a:t>
            </a:fld>
            <a:endParaRPr lang="en-US"/>
          </a:p>
        </p:txBody>
      </p:sp>
    </p:spTree>
    <p:extLst>
      <p:ext uri="{BB962C8B-B14F-4D97-AF65-F5344CB8AC3E}">
        <p14:creationId xmlns:p14="http://schemas.microsoft.com/office/powerpoint/2010/main" val="2337553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73756-75BF-41B3-BF07-474B818EF596}" type="datetimeFigureOut">
              <a:rPr lang="en-US" smtClean="0"/>
              <a:t>11/30/2019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CBD12C1-A14C-41AC-BE36-F0977C774A29}" type="slidenum">
              <a:rPr lang="en-US" smtClean="0"/>
              <a:t>‹#›</a:t>
            </a:fld>
            <a:endParaRPr lang="en-US"/>
          </a:p>
        </p:txBody>
      </p:sp>
    </p:spTree>
    <p:extLst>
      <p:ext uri="{BB962C8B-B14F-4D97-AF65-F5344CB8AC3E}">
        <p14:creationId xmlns:p14="http://schemas.microsoft.com/office/powerpoint/2010/main" val="801137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673756-75BF-41B3-BF07-474B818EF596}" type="datetimeFigureOut">
              <a:rPr lang="en-US" smtClean="0"/>
              <a:t>11/30/2019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BD12C1-A14C-41AC-BE36-F0977C774A29}" type="slidenum">
              <a:rPr lang="en-US" smtClean="0"/>
              <a:t>‹#›</a:t>
            </a:fld>
            <a:endParaRPr lang="en-US"/>
          </a:p>
        </p:txBody>
      </p:sp>
    </p:spTree>
    <p:extLst>
      <p:ext uri="{BB962C8B-B14F-4D97-AF65-F5344CB8AC3E}">
        <p14:creationId xmlns:p14="http://schemas.microsoft.com/office/powerpoint/2010/main" val="2592614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673756-75BF-41B3-BF07-474B818EF596}" type="datetimeFigureOut">
              <a:rPr lang="en-US" smtClean="0"/>
              <a:t>11/30/2019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BD12C1-A14C-41AC-BE36-F0977C774A29}" type="slidenum">
              <a:rPr lang="en-US" smtClean="0"/>
              <a:t>‹#›</a:t>
            </a:fld>
            <a:endParaRPr lang="en-US"/>
          </a:p>
        </p:txBody>
      </p:sp>
    </p:spTree>
    <p:extLst>
      <p:ext uri="{BB962C8B-B14F-4D97-AF65-F5344CB8AC3E}">
        <p14:creationId xmlns:p14="http://schemas.microsoft.com/office/powerpoint/2010/main" val="3787983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673756-75BF-41B3-BF07-474B818EF596}" type="datetimeFigureOut">
              <a:rPr lang="en-US" smtClean="0"/>
              <a:t>11/30/2019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BD12C1-A14C-41AC-BE36-F0977C774A29}" type="slidenum">
              <a:rPr lang="en-US" smtClean="0"/>
              <a:t>‹#›</a:t>
            </a:fld>
            <a:endParaRPr lang="en-US"/>
          </a:p>
        </p:txBody>
      </p:sp>
    </p:spTree>
    <p:extLst>
      <p:ext uri="{BB962C8B-B14F-4D97-AF65-F5344CB8AC3E}">
        <p14:creationId xmlns:p14="http://schemas.microsoft.com/office/powerpoint/2010/main" val="4033011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673756-75BF-41B3-BF07-474B818EF596}" type="datetimeFigureOut">
              <a:rPr lang="en-US" smtClean="0"/>
              <a:t>11/30/2019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BD12C1-A14C-41AC-BE36-F0977C774A29}" type="slidenum">
              <a:rPr lang="en-US" smtClean="0"/>
              <a:t>‹#›</a:t>
            </a:fld>
            <a:endParaRPr lang="en-US"/>
          </a:p>
        </p:txBody>
      </p:sp>
    </p:spTree>
    <p:extLst>
      <p:ext uri="{BB962C8B-B14F-4D97-AF65-F5344CB8AC3E}">
        <p14:creationId xmlns:p14="http://schemas.microsoft.com/office/powerpoint/2010/main" val="3483843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73756-75BF-41B3-BF07-474B818EF596}" type="datetimeFigureOut">
              <a:rPr lang="en-US" smtClean="0"/>
              <a:t>11/30/2019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BD12C1-A14C-41AC-BE36-F0977C774A29}" type="slidenum">
              <a:rPr lang="en-US" smtClean="0"/>
              <a:t>‹#›</a:t>
            </a:fld>
            <a:endParaRPr lang="en-US"/>
          </a:p>
        </p:txBody>
      </p:sp>
    </p:spTree>
    <p:extLst>
      <p:ext uri="{BB962C8B-B14F-4D97-AF65-F5344CB8AC3E}">
        <p14:creationId xmlns:p14="http://schemas.microsoft.com/office/powerpoint/2010/main" val="91547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1200" y="304800"/>
            <a:ext cx="3139440" cy="4572000"/>
          </a:xfrm>
          <a:prstGeom prst="rect">
            <a:avLst/>
          </a:prstGeom>
        </p:spPr>
      </p:pic>
      <p:sp>
        <p:nvSpPr>
          <p:cNvPr id="8" name="TextBox 7"/>
          <p:cNvSpPr txBox="1"/>
          <p:nvPr/>
        </p:nvSpPr>
        <p:spPr>
          <a:xfrm>
            <a:off x="152400" y="177875"/>
            <a:ext cx="5486400" cy="6247864"/>
          </a:xfrm>
          <a:prstGeom prst="rect">
            <a:avLst/>
          </a:prstGeom>
          <a:noFill/>
        </p:spPr>
        <p:txBody>
          <a:bodyPr wrap="square" rtlCol="0">
            <a:spAutoFit/>
          </a:bodyPr>
          <a:lstStyle/>
          <a:p>
            <a:r>
              <a:rPr lang="en-US" sz="3200" b="1" dirty="0" smtClean="0"/>
              <a:t>Francisco </a:t>
            </a:r>
            <a:r>
              <a:rPr lang="en-US" sz="3200" b="1" dirty="0" err="1" smtClean="0"/>
              <a:t>Arcellana</a:t>
            </a:r>
            <a:endParaRPr lang="en-US" sz="3200" b="1" dirty="0" smtClean="0"/>
          </a:p>
          <a:p>
            <a:endParaRPr lang="en-US" sz="3200" b="1" dirty="0"/>
          </a:p>
          <a:p>
            <a:pPr marL="457200" indent="-457200">
              <a:buFont typeface="Wingdings" pitchFamily="2" charset="2"/>
              <a:buChar char="§"/>
            </a:pPr>
            <a:r>
              <a:rPr lang="en-US" sz="2800" dirty="0" smtClean="0"/>
              <a:t>Francisco </a:t>
            </a:r>
            <a:r>
              <a:rPr lang="en-US" sz="2800" dirty="0"/>
              <a:t>"Franz" </a:t>
            </a:r>
            <a:r>
              <a:rPr lang="en-US" sz="2800" dirty="0" err="1"/>
              <a:t>Arcellana</a:t>
            </a:r>
            <a:r>
              <a:rPr lang="en-US" sz="2800" dirty="0"/>
              <a:t> (September 6, 1916 – August 1, 2002) was a Filipino writer, poet, essayist, critic, journalist and teacher. He was born on September 6, 1916. </a:t>
            </a:r>
            <a:r>
              <a:rPr lang="en-US" sz="2800" dirty="0" err="1"/>
              <a:t>Arcellana</a:t>
            </a:r>
            <a:r>
              <a:rPr lang="en-US" sz="2800" dirty="0"/>
              <a:t> already had ambitions of becoming a writer early in his childhood. </a:t>
            </a:r>
            <a:endParaRPr lang="en-US" sz="2800" dirty="0" smtClean="0"/>
          </a:p>
          <a:p>
            <a:pPr marL="457200" indent="-457200">
              <a:buFont typeface="Wingdings" pitchFamily="2" charset="2"/>
              <a:buChar char="§"/>
            </a:pPr>
            <a:r>
              <a:rPr lang="en-US" sz="2800" dirty="0"/>
              <a:t>Died </a:t>
            </a:r>
            <a:endParaRPr lang="en-US" sz="2800" dirty="0" smtClean="0"/>
          </a:p>
          <a:p>
            <a:r>
              <a:rPr lang="en-US" sz="2800" dirty="0"/>
              <a:t> </a:t>
            </a:r>
            <a:r>
              <a:rPr lang="en-US" sz="2800" dirty="0" smtClean="0"/>
              <a:t>    August </a:t>
            </a:r>
            <a:r>
              <a:rPr lang="en-US" sz="2800" dirty="0"/>
              <a:t>1, 2002 (aged 85) Quezon </a:t>
            </a:r>
            <a:r>
              <a:rPr lang="en-US" sz="2800" dirty="0" smtClean="0"/>
              <a:t>                City</a:t>
            </a:r>
            <a:r>
              <a:rPr lang="en-US" sz="2800" dirty="0"/>
              <a:t>, Philippines</a:t>
            </a:r>
          </a:p>
        </p:txBody>
      </p:sp>
    </p:spTree>
    <p:extLst>
      <p:ext uri="{BB962C8B-B14F-4D97-AF65-F5344CB8AC3E}">
        <p14:creationId xmlns:p14="http://schemas.microsoft.com/office/powerpoint/2010/main" val="27928615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6" name="TextBox 5"/>
          <p:cNvSpPr txBox="1"/>
          <p:nvPr/>
        </p:nvSpPr>
        <p:spPr>
          <a:xfrm>
            <a:off x="216108" y="312412"/>
            <a:ext cx="8763000" cy="6247864"/>
          </a:xfrm>
          <a:prstGeom prst="rect">
            <a:avLst/>
          </a:prstGeom>
          <a:noFill/>
        </p:spPr>
        <p:txBody>
          <a:bodyPr wrap="square" rtlCol="0">
            <a:spAutoFit/>
          </a:bodyPr>
          <a:lstStyle/>
          <a:p>
            <a:r>
              <a:rPr lang="en-US" sz="3200" b="1" dirty="0" smtClean="0"/>
              <a:t>Achievements</a:t>
            </a:r>
          </a:p>
          <a:p>
            <a:endParaRPr lang="en-US" sz="3200" b="1" dirty="0" smtClean="0"/>
          </a:p>
          <a:p>
            <a:pPr marL="285750" indent="-285750">
              <a:buFont typeface="Wingdings" pitchFamily="2" charset="2"/>
              <a:buChar char="§"/>
            </a:pPr>
            <a:r>
              <a:rPr lang="en-US" dirty="0" smtClean="0"/>
              <a:t> </a:t>
            </a:r>
            <a:r>
              <a:rPr lang="en-US" sz="2800" dirty="0"/>
              <a:t>Carlos </a:t>
            </a:r>
            <a:r>
              <a:rPr lang="en-US" sz="2800" dirty="0" err="1"/>
              <a:t>Palanca</a:t>
            </a:r>
            <a:r>
              <a:rPr lang="en-US" sz="2800" dirty="0"/>
              <a:t> Memorial Awards for Short Story </a:t>
            </a:r>
            <a:r>
              <a:rPr lang="en-US" sz="2800" dirty="0" smtClean="0"/>
              <a:t/>
            </a:r>
            <a:br>
              <a:rPr lang="en-US" sz="2800" dirty="0" smtClean="0"/>
            </a:br>
            <a:endParaRPr lang="en-US" sz="2800" dirty="0" smtClean="0"/>
          </a:p>
          <a:p>
            <a:r>
              <a:rPr lang="en-US" sz="2800" b="1" dirty="0" err="1"/>
              <a:t>Arcellana's</a:t>
            </a:r>
            <a:r>
              <a:rPr lang="en-US" sz="2800" b="1" dirty="0"/>
              <a:t> published books include</a:t>
            </a:r>
            <a:r>
              <a:rPr lang="en-US" sz="2800" b="1" dirty="0" smtClean="0"/>
              <a:t>:</a:t>
            </a:r>
          </a:p>
          <a:p>
            <a:endParaRPr lang="en-US" sz="2800" b="1" dirty="0" smtClean="0"/>
          </a:p>
          <a:p>
            <a:pPr marL="457200" indent="-457200">
              <a:buFont typeface="Wingdings" pitchFamily="2" charset="2"/>
              <a:buChar char="§"/>
            </a:pPr>
            <a:r>
              <a:rPr lang="en-US" sz="2800" dirty="0" smtClean="0"/>
              <a:t> </a:t>
            </a:r>
            <a:r>
              <a:rPr lang="en-US" sz="2800" dirty="0"/>
              <a:t>Selected Stories (1963) </a:t>
            </a:r>
            <a:endParaRPr lang="en-US" sz="2800" dirty="0" smtClean="0"/>
          </a:p>
          <a:p>
            <a:pPr marL="457200" indent="-457200">
              <a:buFont typeface="Wingdings" pitchFamily="2" charset="2"/>
              <a:buChar char="§"/>
            </a:pPr>
            <a:r>
              <a:rPr lang="en-US" sz="2800" dirty="0" smtClean="0"/>
              <a:t>Poetry </a:t>
            </a:r>
            <a:r>
              <a:rPr lang="en-US" sz="2800" dirty="0"/>
              <a:t>and Politics: The State of Original Writing in English in the Philippines Today (1979) </a:t>
            </a:r>
            <a:endParaRPr lang="en-US" sz="2800" dirty="0" smtClean="0"/>
          </a:p>
          <a:p>
            <a:pPr marL="457200" indent="-457200">
              <a:buFont typeface="Wingdings" pitchFamily="2" charset="2"/>
              <a:buChar char="§"/>
            </a:pPr>
            <a:r>
              <a:rPr lang="en-US" sz="2800" dirty="0" smtClean="0"/>
              <a:t>The </a:t>
            </a:r>
            <a:r>
              <a:rPr lang="en-US" sz="2800" dirty="0"/>
              <a:t>Francisco </a:t>
            </a:r>
            <a:r>
              <a:rPr lang="en-US" sz="2800" dirty="0" err="1"/>
              <a:t>Arcellana</a:t>
            </a:r>
            <a:r>
              <a:rPr lang="en-US" sz="2800" dirty="0"/>
              <a:t> Sampler (</a:t>
            </a:r>
            <a:r>
              <a:rPr lang="en-US" sz="2800" dirty="0" smtClean="0"/>
              <a:t>1991) </a:t>
            </a:r>
          </a:p>
          <a:p>
            <a:pPr marL="457200" indent="-457200">
              <a:buFont typeface="Wingdings" pitchFamily="2" charset="2"/>
              <a:buChar char="§"/>
            </a:pPr>
            <a:r>
              <a:rPr lang="en-US" sz="2800" dirty="0" smtClean="0"/>
              <a:t>The </a:t>
            </a:r>
            <a:r>
              <a:rPr lang="en-US" sz="2800" dirty="0"/>
              <a:t>Mats (1938)</a:t>
            </a:r>
          </a:p>
          <a:p>
            <a:endParaRPr lang="en-US" sz="2800" b="0" dirty="0" smtClean="0">
              <a:effectLst/>
            </a:endParaRPr>
          </a:p>
          <a:p>
            <a:r>
              <a:rPr lang="en-US" sz="2800" dirty="0"/>
              <a:t/>
            </a:r>
            <a:br>
              <a:rPr lang="en-US" sz="2800" dirty="0"/>
            </a:br>
            <a:endParaRPr lang="en-US" sz="2800"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18514" y="4788626"/>
            <a:ext cx="2362200" cy="1771650"/>
          </a:xfrm>
          <a:prstGeom prst="rect">
            <a:avLst/>
          </a:prstGeom>
        </p:spPr>
      </p:pic>
    </p:spTree>
    <p:extLst>
      <p:ext uri="{BB962C8B-B14F-4D97-AF65-F5344CB8AC3E}">
        <p14:creationId xmlns:p14="http://schemas.microsoft.com/office/powerpoint/2010/main" val="14962912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7" name="TextBox 6"/>
          <p:cNvSpPr txBox="1"/>
          <p:nvPr/>
        </p:nvSpPr>
        <p:spPr>
          <a:xfrm>
            <a:off x="304800" y="76200"/>
            <a:ext cx="8610600" cy="8279190"/>
          </a:xfrm>
          <a:prstGeom prst="rect">
            <a:avLst/>
          </a:prstGeom>
          <a:noFill/>
        </p:spPr>
        <p:txBody>
          <a:bodyPr wrap="square" rtlCol="0">
            <a:spAutoFit/>
          </a:bodyPr>
          <a:lstStyle/>
          <a:p>
            <a:r>
              <a:rPr lang="en-US" sz="2200" dirty="0"/>
              <a:t>What is the lesson of the story</a:t>
            </a:r>
            <a:r>
              <a:rPr lang="en-US" sz="2200" dirty="0" smtClean="0"/>
              <a:t>?</a:t>
            </a:r>
          </a:p>
          <a:p>
            <a:endParaRPr lang="en-US" sz="2200" dirty="0"/>
          </a:p>
          <a:p>
            <a:pPr marL="342900" indent="-342900">
              <a:buFont typeface="Wingdings" pitchFamily="2" charset="2"/>
              <a:buChar char="§"/>
            </a:pPr>
            <a:r>
              <a:rPr lang="en-US" sz="2200" dirty="0"/>
              <a:t> </a:t>
            </a:r>
            <a:r>
              <a:rPr lang="en-US" sz="2200" dirty="0" smtClean="0"/>
              <a:t>"</a:t>
            </a:r>
            <a:r>
              <a:rPr lang="en-US" sz="2200" dirty="0"/>
              <a:t>The Mats" teach us that family is very important, even if they are gone they will still be alive in our hearts</a:t>
            </a:r>
            <a:r>
              <a:rPr lang="en-US" sz="2200" dirty="0" smtClean="0"/>
              <a:t>.</a:t>
            </a:r>
          </a:p>
          <a:p>
            <a:r>
              <a:rPr lang="en-US" sz="2200" dirty="0" smtClean="0"/>
              <a:t> </a:t>
            </a:r>
            <a:endParaRPr lang="en-US" sz="2200" dirty="0"/>
          </a:p>
          <a:p>
            <a:r>
              <a:rPr lang="en-US" sz="2200" dirty="0" smtClean="0"/>
              <a:t>How </a:t>
            </a:r>
            <a:r>
              <a:rPr lang="en-US" sz="2200" dirty="0"/>
              <a:t>the story affect to the Filipino</a:t>
            </a:r>
            <a:r>
              <a:rPr lang="en-US" sz="2200" dirty="0" smtClean="0"/>
              <a:t>?</a:t>
            </a:r>
          </a:p>
          <a:p>
            <a:r>
              <a:rPr lang="en-US" sz="2200" dirty="0" smtClean="0"/>
              <a:t> </a:t>
            </a:r>
          </a:p>
          <a:p>
            <a:pPr marL="342900" indent="-342900">
              <a:buFont typeface="Wingdings" pitchFamily="2" charset="2"/>
              <a:buChar char="§"/>
            </a:pPr>
            <a:r>
              <a:rPr lang="en-US" sz="2200" dirty="0" smtClean="0"/>
              <a:t>In </a:t>
            </a:r>
            <a:r>
              <a:rPr lang="en-US" sz="2200" dirty="0"/>
              <a:t>the Philippines most Filipinos are family oriented so it means that "family" has always be a special place in their hears, even if their gone the love that we offer to that family member will still be the same even after they are alive. </a:t>
            </a:r>
            <a:endParaRPr lang="en-US" sz="2200" dirty="0" smtClean="0"/>
          </a:p>
          <a:p>
            <a:endParaRPr lang="en-US" sz="2200" dirty="0"/>
          </a:p>
          <a:p>
            <a:r>
              <a:rPr lang="en-US" sz="2200" dirty="0"/>
              <a:t>The appreciation in the Text and </a:t>
            </a:r>
            <a:r>
              <a:rPr lang="en-US" sz="2200" dirty="0" smtClean="0"/>
              <a:t>Writings</a:t>
            </a:r>
          </a:p>
          <a:p>
            <a:endParaRPr lang="en-US" sz="2200" dirty="0"/>
          </a:p>
          <a:p>
            <a:pPr marL="342900" indent="-342900">
              <a:buFont typeface="Wingdings" pitchFamily="2" charset="2"/>
              <a:buChar char="§"/>
            </a:pPr>
            <a:r>
              <a:rPr lang="en-US" sz="2200" dirty="0"/>
              <a:t> I really appreciate the text and writings of "The Mats" because even if you are reading the words of the story, you will feel the passion and love in every single words that is written. The reaction and comments to the Authors. I love how he's works really symbolize the </a:t>
            </a:r>
            <a:r>
              <a:rPr lang="en-US" sz="2200" dirty="0" err="1"/>
              <a:t>filipino</a:t>
            </a:r>
            <a:r>
              <a:rPr lang="en-US" sz="2200" dirty="0"/>
              <a:t> culture and how he writes his stories it is full of </a:t>
            </a:r>
            <a:r>
              <a:rPr lang="en-US" sz="2200" dirty="0" err="1"/>
              <a:t>genuinity</a:t>
            </a:r>
            <a:r>
              <a:rPr lang="en-US" sz="2200" dirty="0"/>
              <a:t> and </a:t>
            </a:r>
            <a:r>
              <a:rPr lang="en-US" sz="2200" dirty="0" err="1"/>
              <a:t>authencity</a:t>
            </a:r>
            <a:r>
              <a:rPr lang="en-US" sz="2200" dirty="0"/>
              <a:t>.</a:t>
            </a:r>
          </a:p>
          <a:p>
            <a:r>
              <a:rPr lang="en-US" sz="2300" dirty="0"/>
              <a:t> </a:t>
            </a:r>
          </a:p>
          <a:p>
            <a:r>
              <a:rPr lang="en-US" sz="2300" dirty="0"/>
              <a:t> </a:t>
            </a:r>
          </a:p>
          <a:p>
            <a:r>
              <a:rPr lang="en-US" sz="2300" dirty="0"/>
              <a:t> </a:t>
            </a:r>
          </a:p>
          <a:p>
            <a:endParaRPr lang="en-US" sz="2300" dirty="0"/>
          </a:p>
        </p:txBody>
      </p:sp>
    </p:spTree>
    <p:extLst>
      <p:ext uri="{BB962C8B-B14F-4D97-AF65-F5344CB8AC3E}">
        <p14:creationId xmlns:p14="http://schemas.microsoft.com/office/powerpoint/2010/main" val="5453193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1200" y="303726"/>
            <a:ext cx="2907807" cy="4706042"/>
          </a:xfrm>
          <a:prstGeom prst="rect">
            <a:avLst/>
          </a:prstGeom>
        </p:spPr>
      </p:pic>
      <p:sp>
        <p:nvSpPr>
          <p:cNvPr id="7" name="TextBox 6"/>
          <p:cNvSpPr txBox="1"/>
          <p:nvPr/>
        </p:nvSpPr>
        <p:spPr>
          <a:xfrm>
            <a:off x="304800" y="303726"/>
            <a:ext cx="5105401" cy="6217087"/>
          </a:xfrm>
          <a:prstGeom prst="rect">
            <a:avLst/>
          </a:prstGeom>
          <a:noFill/>
        </p:spPr>
        <p:txBody>
          <a:bodyPr wrap="square" rtlCol="0">
            <a:spAutoFit/>
          </a:bodyPr>
          <a:lstStyle/>
          <a:p>
            <a:r>
              <a:rPr lang="en-US" sz="3600" b="1" dirty="0" smtClean="0"/>
              <a:t>Edith </a:t>
            </a:r>
            <a:r>
              <a:rPr lang="en-US" sz="3600" b="1" dirty="0" err="1" smtClean="0"/>
              <a:t>Tiempo</a:t>
            </a:r>
            <a:endParaRPr lang="en-US" sz="3600" b="1" dirty="0" smtClean="0"/>
          </a:p>
          <a:p>
            <a:pPr marL="285750" indent="-285750">
              <a:buFont typeface="Wingdings" pitchFamily="2" charset="2"/>
              <a:buChar char="§"/>
            </a:pPr>
            <a:endParaRPr lang="en-US" sz="3600" b="1" dirty="0"/>
          </a:p>
          <a:p>
            <a:pPr marL="285750" indent="-285750">
              <a:buFont typeface="Wingdings" pitchFamily="2" charset="2"/>
              <a:buChar char="§"/>
            </a:pPr>
            <a:r>
              <a:rPr lang="en-US" dirty="0" smtClean="0"/>
              <a:t> </a:t>
            </a:r>
            <a:r>
              <a:rPr lang="en-US" sz="2800" dirty="0"/>
              <a:t>Edith L. </a:t>
            </a:r>
            <a:r>
              <a:rPr lang="en-US" sz="2800" dirty="0" err="1"/>
              <a:t>Tiempo</a:t>
            </a:r>
            <a:r>
              <a:rPr lang="en-US" sz="2800" dirty="0"/>
              <a:t>, poet, fiction writer, teacher and literary critic was a Filipino writer in the English language. </a:t>
            </a:r>
            <a:r>
              <a:rPr lang="en-US" sz="2800" dirty="0" err="1"/>
              <a:t>Tiempo</a:t>
            </a:r>
            <a:r>
              <a:rPr lang="en-US" sz="2800" dirty="0"/>
              <a:t> was born in </a:t>
            </a:r>
            <a:r>
              <a:rPr lang="en-US" sz="2800" dirty="0" err="1"/>
              <a:t>Bayombong</a:t>
            </a:r>
            <a:r>
              <a:rPr lang="en-US" sz="2800" dirty="0"/>
              <a:t>, Nueva </a:t>
            </a:r>
            <a:r>
              <a:rPr lang="en-US" sz="2800" dirty="0" err="1"/>
              <a:t>Vizcaya</a:t>
            </a:r>
            <a:r>
              <a:rPr lang="en-US" sz="2800" dirty="0"/>
              <a:t>. Her poems are intricate verbal transfigurations of significant experiences as revealed, in two of her much anthologized pieces, "</a:t>
            </a:r>
            <a:r>
              <a:rPr lang="en-US" sz="2800" dirty="0" err="1"/>
              <a:t>Halaman</a:t>
            </a:r>
            <a:r>
              <a:rPr lang="en-US" sz="2800" dirty="0"/>
              <a:t>" and "Bonsai</a:t>
            </a:r>
          </a:p>
          <a:p>
            <a:endParaRPr lang="en-US" dirty="0"/>
          </a:p>
        </p:txBody>
      </p:sp>
    </p:spTree>
    <p:extLst>
      <p:ext uri="{BB962C8B-B14F-4D97-AF65-F5344CB8AC3E}">
        <p14:creationId xmlns:p14="http://schemas.microsoft.com/office/powerpoint/2010/main" val="39783971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TextBox 4"/>
          <p:cNvSpPr txBox="1"/>
          <p:nvPr/>
        </p:nvSpPr>
        <p:spPr>
          <a:xfrm>
            <a:off x="457200" y="152400"/>
            <a:ext cx="8458200" cy="7478970"/>
          </a:xfrm>
          <a:prstGeom prst="rect">
            <a:avLst/>
          </a:prstGeom>
          <a:noFill/>
        </p:spPr>
        <p:txBody>
          <a:bodyPr wrap="square" rtlCol="0">
            <a:spAutoFit/>
          </a:bodyPr>
          <a:lstStyle/>
          <a:p>
            <a:r>
              <a:rPr lang="en-US" sz="2400" dirty="0" smtClean="0"/>
              <a:t>Achievements </a:t>
            </a:r>
            <a:r>
              <a:rPr lang="en-US" sz="2400" dirty="0"/>
              <a:t>and </a:t>
            </a:r>
            <a:r>
              <a:rPr lang="en-US" sz="2400" dirty="0" smtClean="0"/>
              <a:t>Awards:</a:t>
            </a:r>
          </a:p>
          <a:p>
            <a:endParaRPr lang="en-US" sz="2400" dirty="0"/>
          </a:p>
          <a:p>
            <a:pPr marL="342900" indent="-342900">
              <a:buFont typeface="Wingdings" pitchFamily="2" charset="2"/>
              <a:buChar char="§"/>
            </a:pPr>
            <a:r>
              <a:rPr lang="en-US" sz="2400" dirty="0" smtClean="0"/>
              <a:t>Carlos </a:t>
            </a:r>
            <a:r>
              <a:rPr lang="en-US" sz="2400" dirty="0" err="1"/>
              <a:t>Palanca</a:t>
            </a:r>
            <a:r>
              <a:rPr lang="en-US" sz="2400" dirty="0"/>
              <a:t> Memorial Awards for Poetry Carlos </a:t>
            </a:r>
            <a:r>
              <a:rPr lang="en-US" sz="2400" dirty="0" err="1"/>
              <a:t>Palanca</a:t>
            </a:r>
            <a:r>
              <a:rPr lang="en-US" sz="2400" dirty="0"/>
              <a:t> Memorial Awards for Short Story</a:t>
            </a:r>
          </a:p>
          <a:p>
            <a:r>
              <a:rPr lang="en-US" sz="2400" dirty="0"/>
              <a:t> </a:t>
            </a:r>
          </a:p>
          <a:p>
            <a:r>
              <a:rPr lang="en-US" sz="2400" dirty="0"/>
              <a:t>Lesson of the </a:t>
            </a:r>
            <a:r>
              <a:rPr lang="en-US" sz="2400" dirty="0" smtClean="0"/>
              <a:t>story:</a:t>
            </a:r>
          </a:p>
          <a:p>
            <a:endParaRPr lang="en-US" sz="2400" dirty="0"/>
          </a:p>
          <a:p>
            <a:pPr marL="342900" indent="-342900">
              <a:buFont typeface="Wingdings" pitchFamily="2" charset="2"/>
              <a:buChar char="§"/>
            </a:pPr>
            <a:r>
              <a:rPr lang="en-US" sz="2400" dirty="0"/>
              <a:t> "BONSAI" “Bonsai” by Edith </a:t>
            </a:r>
            <a:r>
              <a:rPr lang="en-US" sz="2400" dirty="0" err="1"/>
              <a:t>Tiempo</a:t>
            </a:r>
            <a:r>
              <a:rPr lang="en-US" sz="2400" dirty="0"/>
              <a:t> is basically a poem talking about love. ... In this part, the poet is telling its readers that love can only be for a moment or temporary because hatred could come which could destroy love and at the same time, love can also be forever or eternal.</a:t>
            </a:r>
          </a:p>
          <a:p>
            <a:r>
              <a:rPr lang="en-US" sz="2400" dirty="0"/>
              <a:t> </a:t>
            </a:r>
          </a:p>
          <a:p>
            <a:r>
              <a:rPr lang="en-US" sz="2400" dirty="0"/>
              <a:t>Appreciation of the text</a:t>
            </a:r>
            <a:r>
              <a:rPr lang="en-US" sz="2400" dirty="0" smtClean="0"/>
              <a:t>:</a:t>
            </a:r>
          </a:p>
          <a:p>
            <a:endParaRPr lang="en-US" sz="2400" dirty="0" smtClean="0"/>
          </a:p>
          <a:p>
            <a:pPr marL="342900" indent="-342900">
              <a:buFont typeface="Wingdings" pitchFamily="2" charset="2"/>
              <a:buChar char="§"/>
            </a:pPr>
            <a:r>
              <a:rPr lang="en-US" sz="2400" dirty="0" smtClean="0"/>
              <a:t> </a:t>
            </a:r>
            <a:r>
              <a:rPr lang="en-US" sz="2400" dirty="0"/>
              <a:t>whose works are characterized by a remarkable fusion of style and substance, of craftsmanship and insight.</a:t>
            </a:r>
          </a:p>
          <a:p>
            <a:r>
              <a:rPr lang="en-US" sz="2400" dirty="0"/>
              <a:t> </a:t>
            </a:r>
          </a:p>
          <a:p>
            <a:r>
              <a:rPr lang="en-US" sz="2400" dirty="0"/>
              <a:t> </a:t>
            </a:r>
          </a:p>
          <a:p>
            <a:endParaRPr lang="en-US" sz="2400" dirty="0"/>
          </a:p>
        </p:txBody>
      </p:sp>
    </p:spTree>
    <p:extLst>
      <p:ext uri="{BB962C8B-B14F-4D97-AF65-F5344CB8AC3E}">
        <p14:creationId xmlns:p14="http://schemas.microsoft.com/office/powerpoint/2010/main" val="915404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Subtitle 2"/>
          <p:cNvSpPr>
            <a:spLocks noGrp="1"/>
          </p:cNvSpPr>
          <p:nvPr>
            <p:ph type="subTitle" idx="1"/>
          </p:nvPr>
        </p:nvSpPr>
        <p:spPr>
          <a:xfrm>
            <a:off x="152400" y="228600"/>
            <a:ext cx="5486400" cy="6477000"/>
          </a:xfrm>
        </p:spPr>
        <p:txBody>
          <a:bodyPr>
            <a:normAutofit fontScale="77500" lnSpcReduction="20000"/>
          </a:bodyPr>
          <a:lstStyle/>
          <a:p>
            <a:pPr algn="l"/>
            <a:r>
              <a:rPr lang="en-US" sz="5200" b="1" dirty="0" err="1" smtClean="0">
                <a:solidFill>
                  <a:schemeClr val="tx1"/>
                </a:solidFill>
                <a:cs typeface="Arial" pitchFamily="34" charset="0"/>
              </a:rPr>
              <a:t>Lamberto</a:t>
            </a:r>
            <a:r>
              <a:rPr lang="en-US" sz="5200" b="1" dirty="0" smtClean="0">
                <a:solidFill>
                  <a:schemeClr val="tx1"/>
                </a:solidFill>
                <a:cs typeface="Arial" pitchFamily="34" charset="0"/>
              </a:rPr>
              <a:t> </a:t>
            </a:r>
            <a:r>
              <a:rPr lang="en-US" sz="5200" b="1" dirty="0" err="1" smtClean="0">
                <a:solidFill>
                  <a:schemeClr val="tx1"/>
                </a:solidFill>
                <a:cs typeface="Arial" pitchFamily="34" charset="0"/>
              </a:rPr>
              <a:t>Avellana</a:t>
            </a:r>
            <a:endParaRPr lang="en-US" sz="5200" b="1" dirty="0" smtClean="0">
              <a:solidFill>
                <a:schemeClr val="tx1"/>
              </a:solidFill>
              <a:cs typeface="Arial" pitchFamily="34" charset="0"/>
            </a:endParaRPr>
          </a:p>
          <a:p>
            <a:pPr algn="l"/>
            <a:endParaRPr lang="en-US" sz="1600" dirty="0">
              <a:solidFill>
                <a:schemeClr val="tx1"/>
              </a:solidFill>
              <a:cs typeface="Arial" pitchFamily="34" charset="0"/>
            </a:endParaRPr>
          </a:p>
          <a:p>
            <a:pPr algn="l"/>
            <a:r>
              <a:rPr lang="en-US" sz="1600" dirty="0" smtClean="0">
                <a:solidFill>
                  <a:schemeClr val="tx1"/>
                </a:solidFill>
                <a:cs typeface="Arial" pitchFamily="34" charset="0"/>
              </a:rPr>
              <a:t>	</a:t>
            </a:r>
          </a:p>
          <a:p>
            <a:pPr algn="l"/>
            <a:r>
              <a:rPr lang="en-US" sz="1600" b="1" dirty="0">
                <a:solidFill>
                  <a:schemeClr val="tx1"/>
                </a:solidFill>
                <a:cs typeface="Arial" pitchFamily="34" charset="0"/>
              </a:rPr>
              <a:t>	</a:t>
            </a:r>
            <a:r>
              <a:rPr lang="en-US" sz="3000" b="1" dirty="0" err="1" smtClean="0">
                <a:solidFill>
                  <a:schemeClr val="tx1"/>
                </a:solidFill>
              </a:rPr>
              <a:t>Lamberto</a:t>
            </a:r>
            <a:r>
              <a:rPr lang="en-US" sz="3000" b="1" dirty="0" smtClean="0">
                <a:solidFill>
                  <a:schemeClr val="tx1"/>
                </a:solidFill>
              </a:rPr>
              <a:t> </a:t>
            </a:r>
            <a:r>
              <a:rPr lang="en-US" sz="3000" b="1" dirty="0">
                <a:solidFill>
                  <a:schemeClr val="tx1"/>
                </a:solidFill>
              </a:rPr>
              <a:t>Vera </a:t>
            </a:r>
            <a:r>
              <a:rPr lang="en-US" sz="3000" b="1" dirty="0" err="1">
                <a:solidFill>
                  <a:schemeClr val="tx1"/>
                </a:solidFill>
              </a:rPr>
              <a:t>Avellana</a:t>
            </a:r>
            <a:r>
              <a:rPr lang="en-US" sz="3000" dirty="0">
                <a:solidFill>
                  <a:schemeClr val="tx1"/>
                </a:solidFill>
              </a:rPr>
              <a:t> (February 12, 1915 – April 25, 1991) was a prominent Filipino </a:t>
            </a:r>
            <a:r>
              <a:rPr lang="en-US" sz="3000" dirty="0" smtClean="0">
                <a:solidFill>
                  <a:schemeClr val="tx1"/>
                </a:solidFill>
              </a:rPr>
              <a:t>film</a:t>
            </a:r>
            <a:r>
              <a:rPr lang="en-US" sz="3000" dirty="0">
                <a:solidFill>
                  <a:schemeClr val="tx1"/>
                </a:solidFill>
              </a:rPr>
              <a:t> and stage director. Despite considerable budgetary limitations that hampered the post-war Filipino film industry, </a:t>
            </a:r>
            <a:r>
              <a:rPr lang="en-US" sz="3000" dirty="0" err="1">
                <a:solidFill>
                  <a:schemeClr val="tx1"/>
                </a:solidFill>
              </a:rPr>
              <a:t>Avellana's</a:t>
            </a:r>
            <a:r>
              <a:rPr lang="en-US" sz="3000" dirty="0">
                <a:solidFill>
                  <a:schemeClr val="tx1"/>
                </a:solidFill>
              </a:rPr>
              <a:t> films such as </a:t>
            </a:r>
            <a:r>
              <a:rPr lang="en-US" sz="3000" i="1" dirty="0" err="1">
                <a:solidFill>
                  <a:schemeClr val="tx1"/>
                </a:solidFill>
              </a:rPr>
              <a:t>Anak</a:t>
            </a:r>
            <a:r>
              <a:rPr lang="en-US" sz="3000" i="1" dirty="0">
                <a:solidFill>
                  <a:schemeClr val="tx1"/>
                </a:solidFill>
              </a:rPr>
              <a:t> </a:t>
            </a:r>
            <a:r>
              <a:rPr lang="en-US" sz="3000" i="1" dirty="0" err="1">
                <a:solidFill>
                  <a:schemeClr val="tx1"/>
                </a:solidFill>
              </a:rPr>
              <a:t>Dalita</a:t>
            </a:r>
            <a:r>
              <a:rPr lang="en-US" sz="3000" dirty="0">
                <a:solidFill>
                  <a:schemeClr val="tx1"/>
                </a:solidFill>
              </a:rPr>
              <a:t> and </a:t>
            </a:r>
            <a:r>
              <a:rPr lang="en-US" sz="3000" i="1" dirty="0" err="1">
                <a:solidFill>
                  <a:schemeClr val="tx1"/>
                </a:solidFill>
              </a:rPr>
              <a:t>Badjao</a:t>
            </a:r>
            <a:r>
              <a:rPr lang="en-US" sz="3000" dirty="0">
                <a:solidFill>
                  <a:schemeClr val="tx1"/>
                </a:solidFill>
              </a:rPr>
              <a:t> attained international acclaim. In 1976, </a:t>
            </a:r>
            <a:r>
              <a:rPr lang="en-US" sz="3000" dirty="0" err="1">
                <a:solidFill>
                  <a:schemeClr val="tx1"/>
                </a:solidFill>
              </a:rPr>
              <a:t>Avellana</a:t>
            </a:r>
            <a:r>
              <a:rPr lang="en-US" sz="3000" dirty="0">
                <a:solidFill>
                  <a:schemeClr val="tx1"/>
                </a:solidFill>
              </a:rPr>
              <a:t> was named by President Ferdinand Marcos as the very first National Artist of the </a:t>
            </a:r>
            <a:r>
              <a:rPr lang="en-US" sz="3000" dirty="0" smtClean="0">
                <a:solidFill>
                  <a:schemeClr val="tx1"/>
                </a:solidFill>
              </a:rPr>
              <a:t>Philippines for</a:t>
            </a:r>
            <a:r>
              <a:rPr lang="en-US" sz="3000" dirty="0">
                <a:solidFill>
                  <a:schemeClr val="tx1"/>
                </a:solidFill>
              </a:rPr>
              <a:t> Film. While </a:t>
            </a:r>
            <a:r>
              <a:rPr lang="en-US" sz="3000" dirty="0" err="1">
                <a:solidFill>
                  <a:schemeClr val="tx1"/>
                </a:solidFill>
              </a:rPr>
              <a:t>Avellana</a:t>
            </a:r>
            <a:r>
              <a:rPr lang="en-US" sz="3000" dirty="0">
                <a:solidFill>
                  <a:schemeClr val="tx1"/>
                </a:solidFill>
              </a:rPr>
              <a:t> remains an important figure in Filipino cinema, his reputation as a film director has since been eclipsed by the next wave of Filipino film directors who emerged in the 1970s, such as </a:t>
            </a:r>
            <a:r>
              <a:rPr lang="en-US" sz="3000" dirty="0" err="1">
                <a:solidFill>
                  <a:schemeClr val="tx1"/>
                </a:solidFill>
              </a:rPr>
              <a:t>Lino</a:t>
            </a:r>
            <a:r>
              <a:rPr lang="en-US" sz="3000" dirty="0">
                <a:solidFill>
                  <a:schemeClr val="tx1"/>
                </a:solidFill>
              </a:rPr>
              <a:t> </a:t>
            </a:r>
            <a:r>
              <a:rPr lang="en-US" sz="3000" dirty="0" err="1">
                <a:solidFill>
                  <a:schemeClr val="tx1"/>
                </a:solidFill>
              </a:rPr>
              <a:t>Brocka</a:t>
            </a:r>
            <a:r>
              <a:rPr lang="en-US" sz="3000" dirty="0">
                <a:solidFill>
                  <a:schemeClr val="tx1"/>
                </a:solidFill>
              </a:rPr>
              <a:t> and Ishmael Bernal.</a:t>
            </a:r>
            <a:endParaRPr lang="en-US" sz="3000" dirty="0">
              <a:solidFill>
                <a:schemeClr val="tx1"/>
              </a:solidFill>
              <a:cs typeface="Arial" pitchFamily="34"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9463" y="609600"/>
            <a:ext cx="3352800" cy="4011484"/>
          </a:xfrm>
          <a:prstGeom prst="rect">
            <a:avLst/>
          </a:prstGeom>
        </p:spPr>
      </p:pic>
    </p:spTree>
    <p:extLst>
      <p:ext uri="{BB962C8B-B14F-4D97-AF65-F5344CB8AC3E}">
        <p14:creationId xmlns:p14="http://schemas.microsoft.com/office/powerpoint/2010/main" val="34188734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2399" y="0"/>
            <a:ext cx="9296400" cy="6858000"/>
          </a:xfrm>
        </p:spPr>
      </p:pic>
      <p:sp>
        <p:nvSpPr>
          <p:cNvPr id="2" name="Title 1"/>
          <p:cNvSpPr>
            <a:spLocks noGrp="1"/>
          </p:cNvSpPr>
          <p:nvPr>
            <p:ph type="title"/>
          </p:nvPr>
        </p:nvSpPr>
        <p:spPr>
          <a:xfrm>
            <a:off x="30051" y="0"/>
            <a:ext cx="2667000" cy="1020762"/>
          </a:xfrm>
        </p:spPr>
        <p:txBody>
          <a:bodyPr/>
          <a:lstStyle/>
          <a:p>
            <a:r>
              <a:rPr lang="en-US" dirty="0" smtClean="0"/>
              <a:t>Fast Facts</a:t>
            </a:r>
            <a:endParaRPr lang="en-US" dirty="0"/>
          </a:p>
        </p:txBody>
      </p:sp>
      <p:sp>
        <p:nvSpPr>
          <p:cNvPr id="5" name="TextBox 4"/>
          <p:cNvSpPr txBox="1"/>
          <p:nvPr/>
        </p:nvSpPr>
        <p:spPr>
          <a:xfrm>
            <a:off x="0" y="838200"/>
            <a:ext cx="8991600" cy="6247864"/>
          </a:xfrm>
          <a:prstGeom prst="rect">
            <a:avLst/>
          </a:prstGeom>
          <a:noFill/>
        </p:spPr>
        <p:txBody>
          <a:bodyPr wrap="square" rtlCol="0">
            <a:spAutoFit/>
          </a:bodyPr>
          <a:lstStyle/>
          <a:p>
            <a:pPr marL="342900" indent="-342900">
              <a:buFont typeface="Wingdings" pitchFamily="2" charset="2"/>
              <a:buChar char="§"/>
            </a:pPr>
            <a:r>
              <a:rPr lang="en-US" sz="2000" dirty="0"/>
              <a:t>Initially aimed to get established in the Filipino theater industry; played Joan of Arc at the age of 20.</a:t>
            </a:r>
          </a:p>
          <a:p>
            <a:pPr marL="342900" indent="-342900">
              <a:buFont typeface="Wingdings" pitchFamily="2" charset="2"/>
              <a:buChar char="§"/>
            </a:pPr>
            <a:r>
              <a:rPr lang="en-US" sz="2000" dirty="0"/>
              <a:t>Featured in many University of Philippines' plays; formed the Barangay Theater Guild along with his future wife.</a:t>
            </a:r>
          </a:p>
          <a:p>
            <a:pPr marL="342900" indent="-342900">
              <a:buFont typeface="Wingdings" pitchFamily="2" charset="2"/>
              <a:buChar char="§"/>
            </a:pPr>
            <a:r>
              <a:rPr lang="en-US" sz="2000" dirty="0"/>
              <a:t>Made his directorial debut with the film </a:t>
            </a:r>
            <a:r>
              <a:rPr lang="en-US" sz="2000" dirty="0" err="1"/>
              <a:t>Sakay</a:t>
            </a:r>
            <a:r>
              <a:rPr lang="en-US" sz="2000" dirty="0"/>
              <a:t> (1939), which won him great reviews from critics and journalists alike.</a:t>
            </a:r>
          </a:p>
          <a:p>
            <a:pPr marL="342900" indent="-342900">
              <a:buFont typeface="Wingdings" pitchFamily="2" charset="2"/>
              <a:buChar char="§"/>
            </a:pPr>
            <a:r>
              <a:rPr lang="en-US" sz="2000" dirty="0"/>
              <a:t>The success of his first movie earned him the title The Boy Wonder of Philippine Movies.</a:t>
            </a:r>
          </a:p>
          <a:p>
            <a:pPr marL="342900" indent="-342900">
              <a:buFont typeface="Wingdings" pitchFamily="2" charset="2"/>
              <a:buChar char="§"/>
            </a:pPr>
            <a:r>
              <a:rPr lang="en-US" sz="2000" dirty="0"/>
              <a:t>Won a Grand Prix Award at the Asian Film Festival for the movie </a:t>
            </a:r>
            <a:r>
              <a:rPr lang="en-US" sz="2000" dirty="0" err="1"/>
              <a:t>Anak</a:t>
            </a:r>
            <a:r>
              <a:rPr lang="en-US" sz="2000" dirty="0"/>
              <a:t> </a:t>
            </a:r>
            <a:r>
              <a:rPr lang="en-US" sz="2000" dirty="0" err="1"/>
              <a:t>Dalita</a:t>
            </a:r>
            <a:r>
              <a:rPr lang="en-US" sz="2000" dirty="0"/>
              <a:t> (1956).</a:t>
            </a:r>
          </a:p>
          <a:p>
            <a:pPr marL="342900" indent="-342900">
              <a:buFont typeface="Wingdings" pitchFamily="2" charset="2"/>
              <a:buChar char="§"/>
            </a:pPr>
            <a:r>
              <a:rPr lang="en-US" sz="2000" dirty="0"/>
              <a:t>Became the first Filipino filmmaker to have his film </a:t>
            </a:r>
            <a:r>
              <a:rPr lang="en-US" sz="2000" dirty="0" err="1"/>
              <a:t>Kandelerong</a:t>
            </a:r>
            <a:r>
              <a:rPr lang="en-US" sz="2000" dirty="0"/>
              <a:t> </a:t>
            </a:r>
            <a:r>
              <a:rPr lang="en-US" sz="2000" dirty="0" err="1"/>
              <a:t>Pilak</a:t>
            </a:r>
            <a:r>
              <a:rPr lang="en-US" sz="2000" dirty="0"/>
              <a:t> (1954) screened at the Cannes International Film Festival.</a:t>
            </a:r>
          </a:p>
          <a:p>
            <a:pPr marL="342900" indent="-342900">
              <a:buFont typeface="Wingdings" pitchFamily="2" charset="2"/>
              <a:buChar char="§"/>
            </a:pPr>
            <a:r>
              <a:rPr lang="en-US" sz="2000" dirty="0"/>
              <a:t>Is also the first-ever Filipino to be named National Artist for Theater and Film in 1976.</a:t>
            </a:r>
          </a:p>
          <a:p>
            <a:pPr marL="342900" indent="-342900">
              <a:buFont typeface="Wingdings" pitchFamily="2" charset="2"/>
              <a:buChar char="§"/>
            </a:pPr>
            <a:r>
              <a:rPr lang="en-US" sz="2000" dirty="0"/>
              <a:t>One of his classics A Portrait Of The Artist As Filipino (1965) is his first movie to be restored in 2015.</a:t>
            </a:r>
          </a:p>
          <a:p>
            <a:pPr marL="342900" indent="-342900">
              <a:buFont typeface="Wingdings" pitchFamily="2" charset="2"/>
              <a:buChar char="§"/>
            </a:pPr>
            <a:r>
              <a:rPr lang="en-US" sz="2000" dirty="0"/>
              <a:t>Has been immortalized with the release of three stamps carrying his portrait in February 2015, as a way of marking his birth centenary and celebrating the National Arts Month.</a:t>
            </a:r>
          </a:p>
          <a:p>
            <a:endParaRPr lang="en-US" sz="2000" dirty="0"/>
          </a:p>
        </p:txBody>
      </p:sp>
    </p:spTree>
    <p:extLst>
      <p:ext uri="{BB962C8B-B14F-4D97-AF65-F5344CB8AC3E}">
        <p14:creationId xmlns:p14="http://schemas.microsoft.com/office/powerpoint/2010/main" val="34909960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2880"/>
            <a:ext cx="9143999" cy="6947079"/>
          </a:xfrm>
        </p:spPr>
      </p:pic>
      <p:sp>
        <p:nvSpPr>
          <p:cNvPr id="2" name="Title 1"/>
          <p:cNvSpPr>
            <a:spLocks noGrp="1"/>
          </p:cNvSpPr>
          <p:nvPr>
            <p:ph type="title"/>
          </p:nvPr>
        </p:nvSpPr>
        <p:spPr>
          <a:xfrm>
            <a:off x="152400" y="152400"/>
            <a:ext cx="3276600" cy="868362"/>
          </a:xfrm>
        </p:spPr>
        <p:txBody>
          <a:bodyPr>
            <a:normAutofit fontScale="90000"/>
          </a:bodyPr>
          <a:lstStyle/>
          <a:p>
            <a:r>
              <a:rPr lang="en-US" dirty="0" smtClean="0"/>
              <a:t>Achievements</a:t>
            </a:r>
            <a:endParaRPr lang="en-US" dirty="0"/>
          </a:p>
        </p:txBody>
      </p:sp>
      <p:sp>
        <p:nvSpPr>
          <p:cNvPr id="5" name="TextBox 4"/>
          <p:cNvSpPr txBox="1"/>
          <p:nvPr/>
        </p:nvSpPr>
        <p:spPr>
          <a:xfrm>
            <a:off x="148107" y="990600"/>
            <a:ext cx="8610600" cy="738664"/>
          </a:xfrm>
          <a:prstGeom prst="rect">
            <a:avLst/>
          </a:prstGeom>
          <a:noFill/>
        </p:spPr>
        <p:txBody>
          <a:bodyPr wrap="square" rtlCol="0">
            <a:spAutoFit/>
          </a:bodyPr>
          <a:lstStyle/>
          <a:p>
            <a:r>
              <a:rPr lang="en-US" dirty="0" smtClean="0"/>
              <a:t> </a:t>
            </a:r>
            <a:r>
              <a:rPr lang="en-US" sz="2400" dirty="0"/>
              <a:t>Asia-Pacific Film Festival</a:t>
            </a:r>
          </a:p>
          <a:p>
            <a:endParaRPr lang="en-US" dirty="0"/>
          </a:p>
        </p:txBody>
      </p:sp>
      <p:graphicFrame>
        <p:nvGraphicFramePr>
          <p:cNvPr id="14" name="Table 13"/>
          <p:cNvGraphicFramePr>
            <a:graphicFrameLocks noGrp="1"/>
          </p:cNvGraphicFramePr>
          <p:nvPr>
            <p:extLst>
              <p:ext uri="{D42A27DB-BD31-4B8C-83A1-F6EECF244321}">
                <p14:modId xmlns:p14="http://schemas.microsoft.com/office/powerpoint/2010/main" val="2441231624"/>
              </p:ext>
            </p:extLst>
          </p:nvPr>
        </p:nvGraphicFramePr>
        <p:xfrm>
          <a:off x="148107" y="1524000"/>
          <a:ext cx="8767293" cy="701040"/>
        </p:xfrm>
        <a:graphic>
          <a:graphicData uri="http://schemas.openxmlformats.org/drawingml/2006/table">
            <a:tbl>
              <a:tblPr/>
              <a:tblGrid>
                <a:gridCol w="565632"/>
                <a:gridCol w="2121120"/>
                <a:gridCol w="6080541"/>
              </a:tblGrid>
              <a:tr h="457200">
                <a:tc>
                  <a:txBody>
                    <a:bodyPr/>
                    <a:lstStyle/>
                    <a:p>
                      <a:pPr algn="ctr"/>
                      <a:r>
                        <a:rPr lang="en-US" dirty="0" smtClean="0">
                          <a:solidFill>
                            <a:schemeClr val="tx1"/>
                          </a:solidFill>
                          <a:effectLst/>
                        </a:rPr>
                        <a:t>1956</a:t>
                      </a:r>
                      <a:endParaRPr lang="en-US" dirty="0">
                        <a:solidFill>
                          <a:schemeClr val="tx1"/>
                        </a:solidFill>
                        <a:effectLst/>
                      </a:endParaRP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b="1" dirty="0">
                          <a:solidFill>
                            <a:schemeClr val="tx1"/>
                          </a:solidFill>
                          <a:effectLst/>
                        </a:rPr>
                        <a:t>Winner</a:t>
                      </a:r>
                      <a:r>
                        <a:rPr lang="en-US" dirty="0">
                          <a:solidFill>
                            <a:schemeClr val="tx1"/>
                          </a:solidFill>
                          <a:effectLst/>
                        </a:rPr>
                        <a:t/>
                      </a:r>
                      <a:br>
                        <a:rPr lang="en-US" dirty="0">
                          <a:solidFill>
                            <a:schemeClr val="tx1"/>
                          </a:solidFill>
                          <a:effectLst/>
                        </a:rPr>
                      </a:br>
                      <a:r>
                        <a:rPr lang="en-US" dirty="0">
                          <a:solidFill>
                            <a:schemeClr val="tx1"/>
                          </a:solidFill>
                          <a:effectLst/>
                        </a:rPr>
                        <a:t>APFF Award</a:t>
                      </a: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dirty="0">
                          <a:solidFill>
                            <a:schemeClr val="tx1"/>
                          </a:solidFill>
                          <a:effectLst/>
                        </a:rPr>
                        <a:t>Best Film</a:t>
                      </a:r>
                      <a:br>
                        <a:rPr lang="en-US" dirty="0">
                          <a:solidFill>
                            <a:schemeClr val="tx1"/>
                          </a:solidFill>
                          <a:effectLst/>
                        </a:rPr>
                      </a:br>
                      <a:r>
                        <a:rPr lang="en-US" u="none" strike="noStrike" dirty="0" err="1">
                          <a:solidFill>
                            <a:schemeClr val="tx1"/>
                          </a:solidFill>
                          <a:effectLst/>
                        </a:rPr>
                        <a:t>Anak</a:t>
                      </a:r>
                      <a:r>
                        <a:rPr lang="en-US" u="none" strike="noStrike" dirty="0">
                          <a:solidFill>
                            <a:schemeClr val="tx1"/>
                          </a:solidFill>
                          <a:effectLst/>
                        </a:rPr>
                        <a:t> </a:t>
                      </a:r>
                      <a:r>
                        <a:rPr lang="en-US" u="none" strike="noStrike" dirty="0" err="1">
                          <a:solidFill>
                            <a:schemeClr val="tx1"/>
                          </a:solidFill>
                          <a:effectLst/>
                        </a:rPr>
                        <a:t>dalita</a:t>
                      </a:r>
                      <a:r>
                        <a:rPr lang="en-US" dirty="0">
                          <a:solidFill>
                            <a:schemeClr val="tx1"/>
                          </a:solidFill>
                          <a:effectLst/>
                        </a:rPr>
                        <a:t> (1956)</a:t>
                      </a: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bl>
          </a:graphicData>
        </a:graphic>
      </p:graphicFrame>
      <p:sp>
        <p:nvSpPr>
          <p:cNvPr id="15" name="TextBox 14"/>
          <p:cNvSpPr txBox="1"/>
          <p:nvPr/>
        </p:nvSpPr>
        <p:spPr>
          <a:xfrm>
            <a:off x="162059" y="2438400"/>
            <a:ext cx="8157692" cy="738664"/>
          </a:xfrm>
          <a:prstGeom prst="rect">
            <a:avLst/>
          </a:prstGeom>
          <a:noFill/>
        </p:spPr>
        <p:txBody>
          <a:bodyPr wrap="square" rtlCol="0">
            <a:spAutoFit/>
          </a:bodyPr>
          <a:lstStyle/>
          <a:p>
            <a:r>
              <a:rPr lang="en-US" sz="2400" dirty="0"/>
              <a:t>Bilbao International Festival of Documentary and Short Films</a:t>
            </a:r>
          </a:p>
          <a:p>
            <a:endParaRPr lang="en-US" dirty="0"/>
          </a:p>
        </p:txBody>
      </p:sp>
      <p:graphicFrame>
        <p:nvGraphicFramePr>
          <p:cNvPr id="16" name="Table 15"/>
          <p:cNvGraphicFramePr>
            <a:graphicFrameLocks noGrp="1"/>
          </p:cNvGraphicFramePr>
          <p:nvPr>
            <p:extLst>
              <p:ext uri="{D42A27DB-BD31-4B8C-83A1-F6EECF244321}">
                <p14:modId xmlns:p14="http://schemas.microsoft.com/office/powerpoint/2010/main" val="2827609651"/>
              </p:ext>
            </p:extLst>
          </p:nvPr>
        </p:nvGraphicFramePr>
        <p:xfrm>
          <a:off x="167425" y="3276600"/>
          <a:ext cx="8677140" cy="2575560"/>
        </p:xfrm>
        <a:graphic>
          <a:graphicData uri="http://schemas.openxmlformats.org/drawingml/2006/table">
            <a:tbl>
              <a:tblPr/>
              <a:tblGrid>
                <a:gridCol w="559815"/>
                <a:gridCol w="2099308"/>
                <a:gridCol w="6018017"/>
              </a:tblGrid>
              <a:tr h="358966">
                <a:tc rowSpan="2">
                  <a:txBody>
                    <a:bodyPr/>
                    <a:lstStyle/>
                    <a:p>
                      <a:pPr algn="ctr"/>
                      <a:r>
                        <a:rPr lang="en-US" u="none" strike="noStrike" dirty="0">
                          <a:solidFill>
                            <a:schemeClr val="tx1"/>
                          </a:solidFill>
                          <a:effectLst/>
                        </a:rPr>
                        <a:t>1961</a:t>
                      </a:r>
                      <a:endParaRPr lang="en-US" dirty="0">
                        <a:solidFill>
                          <a:schemeClr val="tx1"/>
                        </a:solidFill>
                        <a:effectLst/>
                      </a:endParaRP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rowSpan="2">
                  <a:txBody>
                    <a:bodyPr/>
                    <a:lstStyle/>
                    <a:p>
                      <a:r>
                        <a:rPr lang="fr-FR" b="1" dirty="0">
                          <a:solidFill>
                            <a:schemeClr val="tx1"/>
                          </a:solidFill>
                          <a:effectLst/>
                        </a:rPr>
                        <a:t>Winner</a:t>
                      </a:r>
                      <a:r>
                        <a:rPr lang="fr-FR" dirty="0">
                          <a:solidFill>
                            <a:schemeClr val="tx1"/>
                          </a:solidFill>
                          <a:effectLst/>
                        </a:rPr>
                        <a:t/>
                      </a:r>
                      <a:br>
                        <a:rPr lang="fr-FR" dirty="0">
                          <a:solidFill>
                            <a:schemeClr val="tx1"/>
                          </a:solidFill>
                          <a:effectLst/>
                        </a:rPr>
                      </a:br>
                      <a:r>
                        <a:rPr lang="fr-FR" dirty="0" err="1">
                          <a:solidFill>
                            <a:schemeClr val="tx1"/>
                          </a:solidFill>
                          <a:effectLst/>
                        </a:rPr>
                        <a:t>Conde</a:t>
                      </a:r>
                      <a:r>
                        <a:rPr lang="fr-FR" dirty="0">
                          <a:solidFill>
                            <a:schemeClr val="tx1"/>
                          </a:solidFill>
                          <a:effectLst/>
                        </a:rPr>
                        <a:t> de </a:t>
                      </a:r>
                      <a:r>
                        <a:rPr lang="fr-FR" dirty="0" err="1">
                          <a:solidFill>
                            <a:schemeClr val="tx1"/>
                          </a:solidFill>
                          <a:effectLst/>
                        </a:rPr>
                        <a:t>Foxa</a:t>
                      </a:r>
                      <a:r>
                        <a:rPr lang="fr-FR" dirty="0">
                          <a:solidFill>
                            <a:schemeClr val="tx1"/>
                          </a:solidFill>
                          <a:effectLst/>
                        </a:rPr>
                        <a:t> </a:t>
                      </a:r>
                      <a:r>
                        <a:rPr lang="fr-FR" dirty="0" err="1">
                          <a:solidFill>
                            <a:schemeClr val="tx1"/>
                          </a:solidFill>
                          <a:effectLst/>
                        </a:rPr>
                        <a:t>Award</a:t>
                      </a:r>
                      <a:endParaRPr lang="fr-FR" dirty="0">
                        <a:solidFill>
                          <a:schemeClr val="tx1"/>
                        </a:solidFill>
                        <a:effectLst/>
                      </a:endParaRP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s-ES" u="none" strike="noStrike" dirty="0">
                          <a:solidFill>
                            <a:schemeClr val="tx1"/>
                          </a:solidFill>
                          <a:effectLst/>
                        </a:rPr>
                        <a:t>La campana de </a:t>
                      </a:r>
                      <a:r>
                        <a:rPr lang="es-ES" u="none" strike="noStrike" dirty="0" err="1">
                          <a:solidFill>
                            <a:schemeClr val="tx1"/>
                          </a:solidFill>
                          <a:effectLst/>
                        </a:rPr>
                        <a:t>Baler</a:t>
                      </a:r>
                      <a:r>
                        <a:rPr lang="es-ES" dirty="0">
                          <a:solidFill>
                            <a:schemeClr val="tx1"/>
                          </a:solidFill>
                          <a:effectLst/>
                        </a:rPr>
                        <a:t> (1961)</a:t>
                      </a:r>
                      <a:br>
                        <a:rPr lang="es-ES" dirty="0">
                          <a:solidFill>
                            <a:schemeClr val="tx1"/>
                          </a:solidFill>
                          <a:effectLst/>
                        </a:rPr>
                      </a:br>
                      <a:endParaRPr lang="es-ES" dirty="0">
                        <a:solidFill>
                          <a:schemeClr val="tx1"/>
                        </a:solidFill>
                        <a:effectLst/>
                      </a:endParaRP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r h="746760">
                <a:tc vMerge="1">
                  <a:txBody>
                    <a:bodyPr/>
                    <a:lstStyle/>
                    <a:p>
                      <a:endParaRPr lang="en-US"/>
                    </a:p>
                  </a:txBody>
                  <a:tcPr/>
                </a:tc>
                <a:tc vMerge="1">
                  <a:txBody>
                    <a:bodyPr/>
                    <a:lstStyle/>
                    <a:p>
                      <a:endParaRPr lang="en-US"/>
                    </a:p>
                  </a:txBody>
                  <a:tcPr/>
                </a:tc>
                <a:tc>
                  <a:txBody>
                    <a:bodyPr/>
                    <a:lstStyle/>
                    <a:p>
                      <a:r>
                        <a:rPr lang="es-ES" u="none" strike="noStrike" dirty="0">
                          <a:solidFill>
                            <a:schemeClr val="tx1"/>
                          </a:solidFill>
                          <a:effectLst/>
                        </a:rPr>
                        <a:t>La campana de </a:t>
                      </a:r>
                      <a:r>
                        <a:rPr lang="es-ES" u="none" strike="noStrike" dirty="0" err="1">
                          <a:solidFill>
                            <a:schemeClr val="tx1"/>
                          </a:solidFill>
                          <a:effectLst/>
                        </a:rPr>
                        <a:t>Baler</a:t>
                      </a:r>
                      <a:r>
                        <a:rPr lang="es-ES" dirty="0">
                          <a:solidFill>
                            <a:schemeClr val="tx1"/>
                          </a:solidFill>
                          <a:effectLst/>
                        </a:rPr>
                        <a:t> (1961)</a:t>
                      </a:r>
                      <a:br>
                        <a:rPr lang="es-ES" dirty="0">
                          <a:solidFill>
                            <a:schemeClr val="tx1"/>
                          </a:solidFill>
                          <a:effectLst/>
                        </a:rPr>
                      </a:br>
                      <a:endParaRPr lang="es-ES" dirty="0">
                        <a:solidFill>
                          <a:schemeClr val="tx1"/>
                        </a:solidFill>
                        <a:effectLst/>
                      </a:endParaRP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r h="358966">
                <a:tc rowSpan="2">
                  <a:txBody>
                    <a:bodyPr/>
                    <a:lstStyle/>
                    <a:p>
                      <a:pPr algn="ctr"/>
                      <a:r>
                        <a:rPr lang="en-US" u="none" strike="noStrike" dirty="0" smtClean="0">
                          <a:solidFill>
                            <a:schemeClr val="tx1"/>
                          </a:solidFill>
                          <a:effectLst/>
                        </a:rPr>
                        <a:t>1959</a:t>
                      </a:r>
                      <a:endParaRPr lang="en-US" dirty="0">
                        <a:solidFill>
                          <a:schemeClr val="tx1"/>
                        </a:solidFill>
                        <a:effectLst/>
                      </a:endParaRP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rowSpan="2">
                  <a:txBody>
                    <a:bodyPr/>
                    <a:lstStyle/>
                    <a:p>
                      <a:r>
                        <a:rPr lang="fr-FR" b="1" dirty="0">
                          <a:solidFill>
                            <a:schemeClr val="tx1"/>
                          </a:solidFill>
                          <a:effectLst/>
                        </a:rPr>
                        <a:t>Winner</a:t>
                      </a:r>
                      <a:r>
                        <a:rPr lang="fr-FR" dirty="0">
                          <a:solidFill>
                            <a:schemeClr val="tx1"/>
                          </a:solidFill>
                          <a:effectLst/>
                        </a:rPr>
                        <a:t/>
                      </a:r>
                      <a:br>
                        <a:rPr lang="fr-FR" dirty="0">
                          <a:solidFill>
                            <a:schemeClr val="tx1"/>
                          </a:solidFill>
                          <a:effectLst/>
                        </a:rPr>
                      </a:br>
                      <a:r>
                        <a:rPr lang="fr-FR" dirty="0" err="1">
                          <a:solidFill>
                            <a:schemeClr val="tx1"/>
                          </a:solidFill>
                          <a:effectLst/>
                        </a:rPr>
                        <a:t>Conde</a:t>
                      </a:r>
                      <a:r>
                        <a:rPr lang="fr-FR" dirty="0">
                          <a:solidFill>
                            <a:schemeClr val="tx1"/>
                          </a:solidFill>
                          <a:effectLst/>
                        </a:rPr>
                        <a:t> de </a:t>
                      </a:r>
                      <a:r>
                        <a:rPr lang="fr-FR" dirty="0" err="1">
                          <a:solidFill>
                            <a:schemeClr val="tx1"/>
                          </a:solidFill>
                          <a:effectLst/>
                        </a:rPr>
                        <a:t>Foxa</a:t>
                      </a:r>
                      <a:r>
                        <a:rPr lang="fr-FR" dirty="0">
                          <a:solidFill>
                            <a:schemeClr val="tx1"/>
                          </a:solidFill>
                          <a:effectLst/>
                        </a:rPr>
                        <a:t> </a:t>
                      </a:r>
                      <a:r>
                        <a:rPr lang="fr-FR" dirty="0" err="1">
                          <a:solidFill>
                            <a:schemeClr val="tx1"/>
                          </a:solidFill>
                          <a:effectLst/>
                        </a:rPr>
                        <a:t>Award</a:t>
                      </a:r>
                      <a:endParaRPr lang="fr-FR" dirty="0">
                        <a:solidFill>
                          <a:schemeClr val="tx1"/>
                        </a:solidFill>
                        <a:effectLst/>
                      </a:endParaRP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u="none" strike="noStrike" dirty="0">
                          <a:solidFill>
                            <a:schemeClr val="tx1"/>
                          </a:solidFill>
                          <a:effectLst/>
                        </a:rPr>
                        <a:t>El </a:t>
                      </a:r>
                      <a:r>
                        <a:rPr lang="en-US" u="none" strike="noStrike" dirty="0" err="1">
                          <a:solidFill>
                            <a:schemeClr val="tx1"/>
                          </a:solidFill>
                          <a:effectLst/>
                        </a:rPr>
                        <a:t>legado</a:t>
                      </a:r>
                      <a:r>
                        <a:rPr lang="en-US" dirty="0">
                          <a:solidFill>
                            <a:schemeClr val="tx1"/>
                          </a:solidFill>
                          <a:effectLst/>
                        </a:rPr>
                        <a:t> (1959)</a:t>
                      </a:r>
                      <a:br>
                        <a:rPr lang="en-US" dirty="0">
                          <a:solidFill>
                            <a:schemeClr val="tx1"/>
                          </a:solidFill>
                          <a:effectLst/>
                        </a:rPr>
                      </a:br>
                      <a:endParaRPr lang="en-US" dirty="0">
                        <a:solidFill>
                          <a:schemeClr val="tx1"/>
                        </a:solidFill>
                        <a:effectLst/>
                      </a:endParaRP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r h="218501">
                <a:tc vMerge="1">
                  <a:txBody>
                    <a:bodyPr/>
                    <a:lstStyle/>
                    <a:p>
                      <a:endParaRPr lang="en-US"/>
                    </a:p>
                  </a:txBody>
                  <a:tcPr/>
                </a:tc>
                <a:tc vMerge="1">
                  <a:txBody>
                    <a:bodyPr/>
                    <a:lstStyle/>
                    <a:p>
                      <a:endParaRPr lang="en-US"/>
                    </a:p>
                  </a:txBody>
                  <a:tcPr/>
                </a:tc>
                <a:tc>
                  <a:txBody>
                    <a:bodyPr/>
                    <a:lstStyle/>
                    <a:p>
                      <a:r>
                        <a:rPr lang="en-US" u="none" strike="noStrike" dirty="0">
                          <a:solidFill>
                            <a:schemeClr val="tx1"/>
                          </a:solidFill>
                          <a:effectLst/>
                        </a:rPr>
                        <a:t>El </a:t>
                      </a:r>
                      <a:r>
                        <a:rPr lang="en-US" u="none" strike="noStrike" dirty="0" err="1" smtClean="0">
                          <a:solidFill>
                            <a:schemeClr val="tx1"/>
                          </a:solidFill>
                          <a:effectLst/>
                        </a:rPr>
                        <a:t>legado</a:t>
                      </a:r>
                      <a:r>
                        <a:rPr lang="en-US" u="none" strike="noStrike" baseline="0" dirty="0" smtClean="0">
                          <a:solidFill>
                            <a:schemeClr val="tx1"/>
                          </a:solidFill>
                          <a:effectLst/>
                        </a:rPr>
                        <a:t> </a:t>
                      </a:r>
                      <a:r>
                        <a:rPr lang="en-US" dirty="0" smtClean="0">
                          <a:solidFill>
                            <a:schemeClr val="tx1"/>
                          </a:solidFill>
                          <a:effectLst/>
                        </a:rPr>
                        <a:t>(1959</a:t>
                      </a:r>
                      <a:r>
                        <a:rPr lang="en-US" dirty="0">
                          <a:solidFill>
                            <a:schemeClr val="tx1"/>
                          </a:solidFill>
                          <a:effectLst/>
                        </a:rPr>
                        <a:t>)</a:t>
                      </a: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6857372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59240" cy="6858000"/>
          </a:xfrm>
        </p:spPr>
      </p:pic>
      <p:sp>
        <p:nvSpPr>
          <p:cNvPr id="2" name="Title 1"/>
          <p:cNvSpPr>
            <a:spLocks noGrp="1"/>
          </p:cNvSpPr>
          <p:nvPr>
            <p:ph type="title"/>
          </p:nvPr>
        </p:nvSpPr>
        <p:spPr>
          <a:xfrm>
            <a:off x="-533400" y="457200"/>
            <a:ext cx="5562600" cy="639762"/>
          </a:xfrm>
        </p:spPr>
        <p:txBody>
          <a:bodyPr>
            <a:noAutofit/>
          </a:bodyPr>
          <a:lstStyle/>
          <a:p>
            <a:r>
              <a:rPr lang="en-US" sz="3600" dirty="0" err="1" smtClean="0"/>
              <a:t>Gawad</a:t>
            </a:r>
            <a:r>
              <a:rPr lang="en-US" sz="3600" dirty="0" smtClean="0"/>
              <a:t> </a:t>
            </a:r>
            <a:r>
              <a:rPr lang="en-US" sz="3600" dirty="0" err="1" smtClean="0"/>
              <a:t>Urian</a:t>
            </a:r>
            <a:r>
              <a:rPr lang="en-US" sz="3600" dirty="0" smtClean="0"/>
              <a:t> Awards</a:t>
            </a:r>
            <a:endParaRPr lang="en-US" sz="3600" dirty="0"/>
          </a:p>
        </p:txBody>
      </p:sp>
      <p:graphicFrame>
        <p:nvGraphicFramePr>
          <p:cNvPr id="6" name="Table 5"/>
          <p:cNvGraphicFramePr>
            <a:graphicFrameLocks noGrp="1"/>
          </p:cNvGraphicFramePr>
          <p:nvPr>
            <p:extLst>
              <p:ext uri="{D42A27DB-BD31-4B8C-83A1-F6EECF244321}">
                <p14:modId xmlns:p14="http://schemas.microsoft.com/office/powerpoint/2010/main" val="913900157"/>
              </p:ext>
            </p:extLst>
          </p:nvPr>
        </p:nvGraphicFramePr>
        <p:xfrm>
          <a:off x="235865" y="1371600"/>
          <a:ext cx="8686800" cy="914400"/>
        </p:xfrm>
        <a:graphic>
          <a:graphicData uri="http://schemas.openxmlformats.org/drawingml/2006/table">
            <a:tbl>
              <a:tblPr/>
              <a:tblGrid>
                <a:gridCol w="1828800"/>
                <a:gridCol w="6858000"/>
              </a:tblGrid>
              <a:tr h="914400">
                <a:tc>
                  <a:txBody>
                    <a:bodyPr/>
                    <a:lstStyle/>
                    <a:p>
                      <a:pPr algn="ctr"/>
                      <a:r>
                        <a:rPr lang="en-US" u="none" strike="noStrike" dirty="0">
                          <a:solidFill>
                            <a:schemeClr val="tx1"/>
                          </a:solidFill>
                          <a:effectLst/>
                        </a:rPr>
                        <a:t>1981</a:t>
                      </a:r>
                      <a:endParaRPr lang="en-US" dirty="0">
                        <a:solidFill>
                          <a:schemeClr val="tx1"/>
                        </a:solidFill>
                        <a:effectLst/>
                      </a:endParaRP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b="1" dirty="0">
                          <a:solidFill>
                            <a:schemeClr val="tx1"/>
                          </a:solidFill>
                          <a:effectLst/>
                        </a:rPr>
                        <a:t>Winner</a:t>
                      </a:r>
                      <a:r>
                        <a:rPr lang="en-US" dirty="0">
                          <a:solidFill>
                            <a:schemeClr val="tx1"/>
                          </a:solidFill>
                          <a:effectLst/>
                        </a:rPr>
                        <a:t/>
                      </a:r>
                      <a:br>
                        <a:rPr lang="en-US" dirty="0">
                          <a:solidFill>
                            <a:schemeClr val="tx1"/>
                          </a:solidFill>
                          <a:effectLst/>
                        </a:rPr>
                      </a:br>
                      <a:r>
                        <a:rPr lang="en-US" dirty="0">
                          <a:solidFill>
                            <a:schemeClr val="tx1"/>
                          </a:solidFill>
                          <a:effectLst/>
                        </a:rPr>
                        <a:t>Lifetime Achievement Award</a:t>
                      </a: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bl>
          </a:graphicData>
        </a:graphic>
      </p:graphicFrame>
      <p:sp>
        <p:nvSpPr>
          <p:cNvPr id="7" name="Rectangle 1"/>
          <p:cNvSpPr>
            <a:spLocks noChangeArrowheads="1"/>
          </p:cNvSpPr>
          <p:nvPr/>
        </p:nvSpPr>
        <p:spPr bwMode="auto">
          <a:xfrm>
            <a:off x="1619250" y="35131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2"/>
          <p:cNvSpPr>
            <a:spLocks noChangeArrowheads="1"/>
          </p:cNvSpPr>
          <p:nvPr/>
        </p:nvSpPr>
        <p:spPr bwMode="auto">
          <a:xfrm>
            <a:off x="381000" y="2725127"/>
            <a:ext cx="4198265" cy="788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7935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effectLst/>
                <a:latin typeface="Helvetica Neue"/>
                <a:cs typeface="Arial" pitchFamily="34" charset="0"/>
              </a:rPr>
              <a:t>Metro Manila Film Festival</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12" name="Table 11"/>
          <p:cNvGraphicFramePr>
            <a:graphicFrameLocks noGrp="1"/>
          </p:cNvGraphicFramePr>
          <p:nvPr>
            <p:extLst>
              <p:ext uri="{D42A27DB-BD31-4B8C-83A1-F6EECF244321}">
                <p14:modId xmlns:p14="http://schemas.microsoft.com/office/powerpoint/2010/main" val="2699811727"/>
              </p:ext>
            </p:extLst>
          </p:nvPr>
        </p:nvGraphicFramePr>
        <p:xfrm>
          <a:off x="152400" y="3352800"/>
          <a:ext cx="8610600" cy="1600200"/>
        </p:xfrm>
        <a:graphic>
          <a:graphicData uri="http://schemas.openxmlformats.org/drawingml/2006/table">
            <a:tbl>
              <a:tblPr/>
              <a:tblGrid>
                <a:gridCol w="1812758"/>
                <a:gridCol w="6797842"/>
              </a:tblGrid>
              <a:tr h="1600200">
                <a:tc>
                  <a:txBody>
                    <a:bodyPr/>
                    <a:lstStyle/>
                    <a:p>
                      <a:pPr algn="ctr"/>
                      <a:r>
                        <a:rPr lang="en-US" u="none" strike="noStrike" dirty="0">
                          <a:solidFill>
                            <a:schemeClr val="tx1"/>
                          </a:solidFill>
                          <a:effectLst/>
                        </a:rPr>
                        <a:t>1991</a:t>
                      </a:r>
                      <a:endParaRPr lang="en-US" dirty="0">
                        <a:solidFill>
                          <a:schemeClr val="tx1"/>
                        </a:solidFill>
                        <a:effectLst/>
                      </a:endParaRP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b="1" dirty="0">
                          <a:solidFill>
                            <a:schemeClr val="tx1"/>
                          </a:solidFill>
                          <a:effectLst/>
                        </a:rPr>
                        <a:t>Winner</a:t>
                      </a:r>
                      <a:r>
                        <a:rPr lang="en-US" dirty="0">
                          <a:solidFill>
                            <a:schemeClr val="tx1"/>
                          </a:solidFill>
                          <a:effectLst/>
                        </a:rPr>
                        <a:t/>
                      </a:r>
                      <a:br>
                        <a:rPr lang="en-US" dirty="0">
                          <a:solidFill>
                            <a:schemeClr val="tx1"/>
                          </a:solidFill>
                          <a:effectLst/>
                        </a:rPr>
                      </a:br>
                      <a:r>
                        <a:rPr lang="en-US" dirty="0">
                          <a:solidFill>
                            <a:schemeClr val="tx1"/>
                          </a:solidFill>
                          <a:effectLst/>
                        </a:rPr>
                        <a:t>Posthumous Award</a:t>
                      </a:r>
                    </a:p>
                  </a:txBody>
                  <a:tcPr marL="95250" marR="95250" marT="76200" marB="76200"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bl>
          </a:graphicData>
        </a:graphic>
      </p:graphicFrame>
      <p:sp>
        <p:nvSpPr>
          <p:cNvPr id="13" name="Rectangle 3"/>
          <p:cNvSpPr>
            <a:spLocks noChangeArrowheads="1"/>
          </p:cNvSpPr>
          <p:nvPr/>
        </p:nvSpPr>
        <p:spPr bwMode="auto">
          <a:xfrm>
            <a:off x="1619250" y="35131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447893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9143999" cy="6858000"/>
          </a:xfrm>
        </p:spPr>
      </p:pic>
      <p:sp>
        <p:nvSpPr>
          <p:cNvPr id="5" name="TextBox 4"/>
          <p:cNvSpPr txBox="1"/>
          <p:nvPr/>
        </p:nvSpPr>
        <p:spPr>
          <a:xfrm>
            <a:off x="76200" y="76200"/>
            <a:ext cx="8915400" cy="830997"/>
          </a:xfrm>
          <a:prstGeom prst="rect">
            <a:avLst/>
          </a:prstGeom>
          <a:noFill/>
        </p:spPr>
        <p:txBody>
          <a:bodyPr wrap="square" rtlCol="0">
            <a:spAutoFit/>
          </a:bodyPr>
          <a:lstStyle/>
          <a:p>
            <a:r>
              <a:rPr lang="en-US" sz="2800" dirty="0" smtClean="0"/>
              <a:t>FAMAS Awards </a:t>
            </a:r>
          </a:p>
          <a:p>
            <a:endParaRPr lang="en-US" sz="2000" dirty="0"/>
          </a:p>
        </p:txBody>
      </p:sp>
      <p:graphicFrame>
        <p:nvGraphicFramePr>
          <p:cNvPr id="6" name="Table 5"/>
          <p:cNvGraphicFramePr>
            <a:graphicFrameLocks noGrp="1"/>
          </p:cNvGraphicFramePr>
          <p:nvPr>
            <p:extLst>
              <p:ext uri="{D42A27DB-BD31-4B8C-83A1-F6EECF244321}">
                <p14:modId xmlns:p14="http://schemas.microsoft.com/office/powerpoint/2010/main" val="1252453134"/>
              </p:ext>
            </p:extLst>
          </p:nvPr>
        </p:nvGraphicFramePr>
        <p:xfrm>
          <a:off x="204653" y="76200"/>
          <a:ext cx="8869678" cy="6570611"/>
        </p:xfrm>
        <a:graphic>
          <a:graphicData uri="http://schemas.openxmlformats.org/drawingml/2006/table">
            <a:tbl>
              <a:tblPr/>
              <a:tblGrid>
                <a:gridCol w="672034"/>
                <a:gridCol w="2120080"/>
                <a:gridCol w="6077564"/>
              </a:tblGrid>
              <a:tr h="1279142">
                <a:tc>
                  <a:txBody>
                    <a:bodyPr/>
                    <a:lstStyle/>
                    <a:p>
                      <a:pPr algn="ctr"/>
                      <a:r>
                        <a:rPr lang="en-US" sz="1400" u="none" strike="noStrike" dirty="0">
                          <a:solidFill>
                            <a:schemeClr val="tx1"/>
                          </a:solidFill>
                          <a:effectLst/>
                        </a:rPr>
                        <a:t>1969</a:t>
                      </a:r>
                      <a:endParaRPr lang="en-US" sz="1400" dirty="0">
                        <a:solidFill>
                          <a:schemeClr val="tx1"/>
                        </a:solidFill>
                        <a:effectLst/>
                      </a:endParaRP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sz="1400" b="1" dirty="0">
                          <a:solidFill>
                            <a:schemeClr val="tx1"/>
                          </a:solidFill>
                          <a:effectLst/>
                        </a:rPr>
                        <a:t>Nominee</a:t>
                      </a:r>
                      <a:r>
                        <a:rPr lang="en-US" sz="1400" dirty="0">
                          <a:solidFill>
                            <a:schemeClr val="tx1"/>
                          </a:solidFill>
                          <a:effectLst/>
                        </a:rPr>
                        <a:t/>
                      </a:r>
                      <a:br>
                        <a:rPr lang="en-US" sz="1400" dirty="0">
                          <a:solidFill>
                            <a:schemeClr val="tx1"/>
                          </a:solidFill>
                          <a:effectLst/>
                        </a:rPr>
                      </a:br>
                      <a:r>
                        <a:rPr lang="en-US" sz="1400" dirty="0">
                          <a:solidFill>
                            <a:schemeClr val="tx1"/>
                          </a:solidFill>
                          <a:effectLst/>
                        </a:rPr>
                        <a:t>FAMAS Award</a:t>
                      </a: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sz="1400" dirty="0">
                          <a:solidFill>
                            <a:schemeClr val="tx1"/>
                          </a:solidFill>
                          <a:effectLst/>
                        </a:rPr>
                        <a:t>Best Director</a:t>
                      </a:r>
                      <a:br>
                        <a:rPr lang="en-US" sz="1400" dirty="0">
                          <a:solidFill>
                            <a:schemeClr val="tx1"/>
                          </a:solidFill>
                          <a:effectLst/>
                        </a:rPr>
                      </a:br>
                      <a:r>
                        <a:rPr lang="en-US" sz="1400" u="none" strike="noStrike" dirty="0" err="1">
                          <a:solidFill>
                            <a:schemeClr val="tx1"/>
                          </a:solidFill>
                          <a:effectLst/>
                        </a:rPr>
                        <a:t>Kumander</a:t>
                      </a:r>
                      <a:r>
                        <a:rPr lang="en-US" sz="1400" u="none" strike="noStrike" dirty="0">
                          <a:solidFill>
                            <a:schemeClr val="tx1"/>
                          </a:solidFill>
                          <a:effectLst/>
                        </a:rPr>
                        <a:t> Dimas</a:t>
                      </a:r>
                      <a:r>
                        <a:rPr lang="en-US" sz="1400" dirty="0">
                          <a:solidFill>
                            <a:schemeClr val="tx1"/>
                          </a:solidFill>
                          <a:effectLst/>
                        </a:rPr>
                        <a:t> (1968)</a:t>
                      </a:r>
                      <a:br>
                        <a:rPr lang="en-US" sz="1400" dirty="0">
                          <a:solidFill>
                            <a:schemeClr val="tx1"/>
                          </a:solidFill>
                          <a:effectLst/>
                        </a:rPr>
                      </a:br>
                      <a:endParaRPr lang="en-US" sz="1400" dirty="0">
                        <a:solidFill>
                          <a:schemeClr val="tx1"/>
                        </a:solidFill>
                        <a:effectLst/>
                      </a:endParaRP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r h="803609">
                <a:tc>
                  <a:txBody>
                    <a:bodyPr/>
                    <a:lstStyle/>
                    <a:p>
                      <a:pPr algn="ctr"/>
                      <a:r>
                        <a:rPr lang="en-US" sz="1400" u="none" strike="noStrike" dirty="0">
                          <a:solidFill>
                            <a:schemeClr val="tx1"/>
                          </a:solidFill>
                          <a:effectLst/>
                        </a:rPr>
                        <a:t>1966</a:t>
                      </a:r>
                      <a:endParaRPr lang="en-US" sz="1400" dirty="0">
                        <a:solidFill>
                          <a:schemeClr val="tx1"/>
                        </a:solidFill>
                        <a:effectLst/>
                      </a:endParaRP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sz="1400" b="1" dirty="0">
                          <a:solidFill>
                            <a:schemeClr val="tx1"/>
                          </a:solidFill>
                          <a:effectLst/>
                        </a:rPr>
                        <a:t>Nominee</a:t>
                      </a:r>
                      <a:r>
                        <a:rPr lang="en-US" sz="1400" dirty="0">
                          <a:solidFill>
                            <a:schemeClr val="tx1"/>
                          </a:solidFill>
                          <a:effectLst/>
                        </a:rPr>
                        <a:t/>
                      </a:r>
                      <a:br>
                        <a:rPr lang="en-US" sz="1400" dirty="0">
                          <a:solidFill>
                            <a:schemeClr val="tx1"/>
                          </a:solidFill>
                          <a:effectLst/>
                        </a:rPr>
                      </a:br>
                      <a:r>
                        <a:rPr lang="en-US" sz="1400" dirty="0">
                          <a:solidFill>
                            <a:schemeClr val="tx1"/>
                          </a:solidFill>
                          <a:effectLst/>
                        </a:rPr>
                        <a:t>FAMAS Award</a:t>
                      </a: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sz="1400" dirty="0">
                          <a:solidFill>
                            <a:schemeClr val="tx1"/>
                          </a:solidFill>
                          <a:effectLst/>
                        </a:rPr>
                        <a:t>Best Director</a:t>
                      </a:r>
                      <a:br>
                        <a:rPr lang="en-US" sz="1400" dirty="0">
                          <a:solidFill>
                            <a:schemeClr val="tx1"/>
                          </a:solidFill>
                          <a:effectLst/>
                        </a:rPr>
                      </a:br>
                      <a:r>
                        <a:rPr lang="en-US" sz="1400" u="none" strike="noStrike" dirty="0">
                          <a:solidFill>
                            <a:schemeClr val="tx1"/>
                          </a:solidFill>
                          <a:effectLst/>
                        </a:rPr>
                        <a:t>A Portrait of the Artist as Filipino</a:t>
                      </a:r>
                      <a:r>
                        <a:rPr lang="en-US" sz="1400" dirty="0">
                          <a:solidFill>
                            <a:schemeClr val="tx1"/>
                          </a:solidFill>
                          <a:effectLst/>
                        </a:rPr>
                        <a:t> (1965)</a:t>
                      </a:r>
                      <a:br>
                        <a:rPr lang="en-US" sz="1400" dirty="0">
                          <a:solidFill>
                            <a:schemeClr val="tx1"/>
                          </a:solidFill>
                          <a:effectLst/>
                        </a:rPr>
                      </a:br>
                      <a:endParaRPr lang="en-US" sz="1400" dirty="0">
                        <a:solidFill>
                          <a:schemeClr val="tx1"/>
                        </a:solidFill>
                        <a:effectLst/>
                      </a:endParaRP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r h="268319">
                <a:tc>
                  <a:txBody>
                    <a:bodyPr/>
                    <a:lstStyle/>
                    <a:p>
                      <a:pPr algn="ctr"/>
                      <a:r>
                        <a:rPr lang="en-US" sz="1400" u="none" strike="noStrike" dirty="0">
                          <a:solidFill>
                            <a:schemeClr val="tx1"/>
                          </a:solidFill>
                          <a:effectLst/>
                        </a:rPr>
                        <a:t>1965</a:t>
                      </a:r>
                      <a:endParaRPr lang="en-US" sz="1400" dirty="0">
                        <a:solidFill>
                          <a:schemeClr val="tx1"/>
                        </a:solidFill>
                        <a:effectLst/>
                      </a:endParaRP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sz="1400" b="1" dirty="0">
                          <a:solidFill>
                            <a:schemeClr val="tx1"/>
                          </a:solidFill>
                          <a:effectLst/>
                        </a:rPr>
                        <a:t>Winner</a:t>
                      </a:r>
                      <a:r>
                        <a:rPr lang="en-US" sz="1400" dirty="0">
                          <a:solidFill>
                            <a:schemeClr val="tx1"/>
                          </a:solidFill>
                          <a:effectLst/>
                        </a:rPr>
                        <a:t/>
                      </a:r>
                      <a:br>
                        <a:rPr lang="en-US" sz="1400" dirty="0">
                          <a:solidFill>
                            <a:schemeClr val="tx1"/>
                          </a:solidFill>
                          <a:effectLst/>
                        </a:rPr>
                      </a:br>
                      <a:r>
                        <a:rPr lang="en-US" sz="1400" dirty="0">
                          <a:solidFill>
                            <a:schemeClr val="tx1"/>
                          </a:solidFill>
                          <a:effectLst/>
                        </a:rPr>
                        <a:t>FAMAS Award</a:t>
                      </a: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sz="1400" dirty="0">
                          <a:solidFill>
                            <a:schemeClr val="tx1"/>
                          </a:solidFill>
                          <a:effectLst/>
                        </a:rPr>
                        <a:t>Best Director</a:t>
                      </a:r>
                      <a:br>
                        <a:rPr lang="en-US" sz="1400" dirty="0">
                          <a:solidFill>
                            <a:schemeClr val="tx1"/>
                          </a:solidFill>
                          <a:effectLst/>
                        </a:rPr>
                      </a:br>
                      <a:r>
                        <a:rPr lang="en-US" sz="1400" u="none" strike="noStrike" dirty="0">
                          <a:solidFill>
                            <a:schemeClr val="tx1"/>
                          </a:solidFill>
                          <a:effectLst/>
                        </a:rPr>
                        <a:t>Scout Rangers</a:t>
                      </a:r>
                      <a:r>
                        <a:rPr lang="en-US" sz="1400" dirty="0">
                          <a:solidFill>
                            <a:schemeClr val="tx1"/>
                          </a:solidFill>
                          <a:effectLst/>
                        </a:rPr>
                        <a:t> (1964)</a:t>
                      </a:r>
                      <a:br>
                        <a:rPr lang="en-US" sz="1400" dirty="0">
                          <a:solidFill>
                            <a:schemeClr val="tx1"/>
                          </a:solidFill>
                          <a:effectLst/>
                        </a:rPr>
                      </a:br>
                      <a:endParaRPr lang="en-US" sz="1400" dirty="0">
                        <a:solidFill>
                          <a:schemeClr val="tx1"/>
                        </a:solidFill>
                        <a:effectLst/>
                      </a:endParaRP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r h="803609">
                <a:tc>
                  <a:txBody>
                    <a:bodyPr/>
                    <a:lstStyle/>
                    <a:p>
                      <a:pPr algn="ctr"/>
                      <a:r>
                        <a:rPr lang="en-US" sz="1400" u="none" strike="noStrike" dirty="0">
                          <a:solidFill>
                            <a:schemeClr val="tx1"/>
                          </a:solidFill>
                          <a:effectLst/>
                        </a:rPr>
                        <a:t>1960</a:t>
                      </a:r>
                      <a:endParaRPr lang="en-US" sz="1400" dirty="0">
                        <a:solidFill>
                          <a:schemeClr val="tx1"/>
                        </a:solidFill>
                        <a:effectLst/>
                      </a:endParaRP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sz="1400" b="1">
                          <a:solidFill>
                            <a:schemeClr val="tx1"/>
                          </a:solidFill>
                          <a:effectLst/>
                        </a:rPr>
                        <a:t>Nominee</a:t>
                      </a:r>
                      <a:r>
                        <a:rPr lang="en-US" sz="1400">
                          <a:solidFill>
                            <a:schemeClr val="tx1"/>
                          </a:solidFill>
                          <a:effectLst/>
                        </a:rPr>
                        <a:t/>
                      </a:r>
                      <a:br>
                        <a:rPr lang="en-US" sz="1400">
                          <a:solidFill>
                            <a:schemeClr val="tx1"/>
                          </a:solidFill>
                          <a:effectLst/>
                        </a:rPr>
                      </a:br>
                      <a:r>
                        <a:rPr lang="en-US" sz="1400">
                          <a:solidFill>
                            <a:schemeClr val="tx1"/>
                          </a:solidFill>
                          <a:effectLst/>
                        </a:rPr>
                        <a:t>FAMAS Award</a:t>
                      </a: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sz="1400" dirty="0">
                          <a:solidFill>
                            <a:schemeClr val="tx1"/>
                          </a:solidFill>
                          <a:effectLst/>
                        </a:rPr>
                        <a:t>Best Director</a:t>
                      </a:r>
                      <a:br>
                        <a:rPr lang="en-US" sz="1400" dirty="0">
                          <a:solidFill>
                            <a:schemeClr val="tx1"/>
                          </a:solidFill>
                          <a:effectLst/>
                        </a:rPr>
                      </a:br>
                      <a:r>
                        <a:rPr lang="en-US" sz="1400" u="none" strike="noStrike" dirty="0">
                          <a:solidFill>
                            <a:schemeClr val="tx1"/>
                          </a:solidFill>
                          <a:effectLst/>
                        </a:rPr>
                        <a:t>Cry Freedom</a:t>
                      </a:r>
                      <a:r>
                        <a:rPr lang="en-US" sz="1400" dirty="0">
                          <a:solidFill>
                            <a:schemeClr val="tx1"/>
                          </a:solidFill>
                          <a:effectLst/>
                        </a:rPr>
                        <a:t> (1959)</a:t>
                      </a:r>
                      <a:br>
                        <a:rPr lang="en-US" sz="1400" dirty="0">
                          <a:solidFill>
                            <a:schemeClr val="tx1"/>
                          </a:solidFill>
                          <a:effectLst/>
                        </a:rPr>
                      </a:br>
                      <a:endParaRPr lang="en-US" sz="1400" dirty="0">
                        <a:solidFill>
                          <a:schemeClr val="tx1"/>
                        </a:solidFill>
                        <a:effectLst/>
                      </a:endParaRP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r h="803609">
                <a:tc rowSpan="3">
                  <a:txBody>
                    <a:bodyPr/>
                    <a:lstStyle/>
                    <a:p>
                      <a:pPr algn="ctr"/>
                      <a:r>
                        <a:rPr lang="en-US" sz="1400" u="none" strike="noStrike" dirty="0">
                          <a:solidFill>
                            <a:schemeClr val="tx1"/>
                          </a:solidFill>
                          <a:effectLst/>
                        </a:rPr>
                        <a:t>1957</a:t>
                      </a:r>
                      <a:endParaRPr lang="en-US" sz="1400" dirty="0">
                        <a:solidFill>
                          <a:schemeClr val="tx1"/>
                        </a:solidFill>
                        <a:effectLst/>
                      </a:endParaRP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rowSpan="3">
                  <a:txBody>
                    <a:bodyPr/>
                    <a:lstStyle/>
                    <a:p>
                      <a:r>
                        <a:rPr lang="en-US" sz="1400" b="1">
                          <a:solidFill>
                            <a:schemeClr val="tx1"/>
                          </a:solidFill>
                          <a:effectLst/>
                        </a:rPr>
                        <a:t>Nominee</a:t>
                      </a:r>
                      <a:r>
                        <a:rPr lang="en-US" sz="1400">
                          <a:solidFill>
                            <a:schemeClr val="tx1"/>
                          </a:solidFill>
                          <a:effectLst/>
                        </a:rPr>
                        <a:t/>
                      </a:r>
                      <a:br>
                        <a:rPr lang="en-US" sz="1400">
                          <a:solidFill>
                            <a:schemeClr val="tx1"/>
                          </a:solidFill>
                          <a:effectLst/>
                        </a:rPr>
                      </a:br>
                      <a:r>
                        <a:rPr lang="en-US" sz="1400">
                          <a:solidFill>
                            <a:schemeClr val="tx1"/>
                          </a:solidFill>
                          <a:effectLst/>
                        </a:rPr>
                        <a:t>FAMAS Award</a:t>
                      </a: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sz="1400" dirty="0">
                          <a:solidFill>
                            <a:schemeClr val="tx1"/>
                          </a:solidFill>
                          <a:effectLst/>
                        </a:rPr>
                        <a:t>Best Director</a:t>
                      </a:r>
                      <a:br>
                        <a:rPr lang="en-US" sz="1400" dirty="0">
                          <a:solidFill>
                            <a:schemeClr val="tx1"/>
                          </a:solidFill>
                          <a:effectLst/>
                        </a:rPr>
                      </a:br>
                      <a:r>
                        <a:rPr lang="en-US" sz="1400" u="none" strike="noStrike" dirty="0" err="1">
                          <a:solidFill>
                            <a:schemeClr val="tx1"/>
                          </a:solidFill>
                          <a:effectLst/>
                        </a:rPr>
                        <a:t>Kumander</a:t>
                      </a:r>
                      <a:r>
                        <a:rPr lang="en-US" sz="1400" u="none" strike="noStrike" dirty="0">
                          <a:solidFill>
                            <a:schemeClr val="tx1"/>
                          </a:solidFill>
                          <a:effectLst/>
                        </a:rPr>
                        <a:t> 13</a:t>
                      </a:r>
                      <a:r>
                        <a:rPr lang="en-US" sz="1400" dirty="0">
                          <a:solidFill>
                            <a:schemeClr val="tx1"/>
                          </a:solidFill>
                          <a:effectLst/>
                        </a:rPr>
                        <a:t> (1956)</a:t>
                      </a:r>
                      <a:br>
                        <a:rPr lang="en-US" sz="1400" dirty="0">
                          <a:solidFill>
                            <a:schemeClr val="tx1"/>
                          </a:solidFill>
                          <a:effectLst/>
                        </a:rPr>
                      </a:br>
                      <a:endParaRPr lang="en-US" sz="1400" dirty="0">
                        <a:solidFill>
                          <a:schemeClr val="tx1"/>
                        </a:solidFill>
                        <a:effectLst/>
                      </a:endParaRP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r h="803609">
                <a:tc vMerge="1">
                  <a:txBody>
                    <a:bodyPr/>
                    <a:lstStyle/>
                    <a:p>
                      <a:endParaRPr lang="en-US"/>
                    </a:p>
                  </a:txBody>
                  <a:tcPr/>
                </a:tc>
                <a:tc vMerge="1">
                  <a:txBody>
                    <a:bodyPr/>
                    <a:lstStyle/>
                    <a:p>
                      <a:endParaRPr lang="en-US"/>
                    </a:p>
                  </a:txBody>
                  <a:tcPr/>
                </a:tc>
                <a:tc>
                  <a:txBody>
                    <a:bodyPr/>
                    <a:lstStyle/>
                    <a:p>
                      <a:r>
                        <a:rPr lang="en-US" sz="1400" dirty="0">
                          <a:solidFill>
                            <a:schemeClr val="tx1"/>
                          </a:solidFill>
                          <a:effectLst/>
                        </a:rPr>
                        <a:t>Best Story</a:t>
                      </a:r>
                      <a:br>
                        <a:rPr lang="en-US" sz="1400" dirty="0">
                          <a:solidFill>
                            <a:schemeClr val="tx1"/>
                          </a:solidFill>
                          <a:effectLst/>
                        </a:rPr>
                      </a:br>
                      <a:r>
                        <a:rPr lang="en-US" sz="1400" u="none" strike="noStrike" dirty="0" err="1">
                          <a:solidFill>
                            <a:schemeClr val="tx1"/>
                          </a:solidFill>
                          <a:effectLst/>
                        </a:rPr>
                        <a:t>Medalyong</a:t>
                      </a:r>
                      <a:r>
                        <a:rPr lang="en-US" sz="1400" u="none" strike="noStrike" dirty="0">
                          <a:solidFill>
                            <a:schemeClr val="tx1"/>
                          </a:solidFill>
                          <a:effectLst/>
                        </a:rPr>
                        <a:t> </a:t>
                      </a:r>
                      <a:r>
                        <a:rPr lang="en-US" sz="1400" u="none" strike="noStrike" dirty="0" err="1">
                          <a:solidFill>
                            <a:schemeClr val="tx1"/>
                          </a:solidFill>
                          <a:effectLst/>
                        </a:rPr>
                        <a:t>perlas</a:t>
                      </a:r>
                      <a:r>
                        <a:rPr lang="en-US" sz="1400" dirty="0">
                          <a:solidFill>
                            <a:schemeClr val="tx1"/>
                          </a:solidFill>
                          <a:effectLst/>
                        </a:rPr>
                        <a:t> (1956)</a:t>
                      </a:r>
                      <a:br>
                        <a:rPr lang="en-US" sz="1400" dirty="0">
                          <a:solidFill>
                            <a:schemeClr val="tx1"/>
                          </a:solidFill>
                          <a:effectLst/>
                        </a:rPr>
                      </a:br>
                      <a:r>
                        <a:rPr lang="en-US" sz="1400" dirty="0">
                          <a:solidFill>
                            <a:schemeClr val="tx1"/>
                          </a:solidFill>
                          <a:effectLst/>
                        </a:rPr>
                        <a:t>For the segment "</a:t>
                      </a:r>
                      <a:r>
                        <a:rPr lang="en-US" sz="1400" dirty="0" err="1">
                          <a:solidFill>
                            <a:schemeClr val="tx1"/>
                          </a:solidFill>
                          <a:effectLst/>
                        </a:rPr>
                        <a:t>Welga</a:t>
                      </a:r>
                      <a:r>
                        <a:rPr lang="en-US" sz="1400" dirty="0">
                          <a:solidFill>
                            <a:schemeClr val="tx1"/>
                          </a:solidFill>
                          <a:effectLst/>
                        </a:rPr>
                        <a:t>".</a:t>
                      </a: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r h="803609">
                <a:tc vMerge="1">
                  <a:txBody>
                    <a:bodyPr/>
                    <a:lstStyle/>
                    <a:p>
                      <a:endParaRPr lang="en-US"/>
                    </a:p>
                  </a:txBody>
                  <a:tcPr/>
                </a:tc>
                <a:tc vMerge="1">
                  <a:txBody>
                    <a:bodyPr/>
                    <a:lstStyle/>
                    <a:p>
                      <a:endParaRPr lang="en-US"/>
                    </a:p>
                  </a:txBody>
                  <a:tcPr/>
                </a:tc>
                <a:tc>
                  <a:txBody>
                    <a:bodyPr/>
                    <a:lstStyle/>
                    <a:p>
                      <a:r>
                        <a:rPr lang="en-US" sz="1400" dirty="0">
                          <a:solidFill>
                            <a:schemeClr val="tx1"/>
                          </a:solidFill>
                          <a:effectLst/>
                        </a:rPr>
                        <a:t>Best Screenplay</a:t>
                      </a:r>
                      <a:br>
                        <a:rPr lang="en-US" sz="1400" dirty="0">
                          <a:solidFill>
                            <a:schemeClr val="tx1"/>
                          </a:solidFill>
                          <a:effectLst/>
                        </a:rPr>
                      </a:br>
                      <a:r>
                        <a:rPr lang="en-US" sz="1400" u="none" strike="noStrike" dirty="0" err="1">
                          <a:solidFill>
                            <a:schemeClr val="tx1"/>
                          </a:solidFill>
                          <a:effectLst/>
                        </a:rPr>
                        <a:t>Medalyong</a:t>
                      </a:r>
                      <a:r>
                        <a:rPr lang="en-US" sz="1400" u="none" strike="noStrike" dirty="0">
                          <a:solidFill>
                            <a:schemeClr val="tx1"/>
                          </a:solidFill>
                          <a:effectLst/>
                        </a:rPr>
                        <a:t> </a:t>
                      </a:r>
                      <a:r>
                        <a:rPr lang="en-US" sz="1400" u="none" strike="noStrike" dirty="0" err="1">
                          <a:solidFill>
                            <a:schemeClr val="tx1"/>
                          </a:solidFill>
                          <a:effectLst/>
                        </a:rPr>
                        <a:t>perlas</a:t>
                      </a:r>
                      <a:r>
                        <a:rPr lang="en-US" sz="1400" dirty="0">
                          <a:solidFill>
                            <a:schemeClr val="tx1"/>
                          </a:solidFill>
                          <a:effectLst/>
                        </a:rPr>
                        <a:t> (1956)</a:t>
                      </a:r>
                      <a:br>
                        <a:rPr lang="en-US" sz="1400" dirty="0">
                          <a:solidFill>
                            <a:schemeClr val="tx1"/>
                          </a:solidFill>
                          <a:effectLst/>
                        </a:rPr>
                      </a:br>
                      <a:r>
                        <a:rPr lang="en-US" sz="1400" dirty="0">
                          <a:solidFill>
                            <a:schemeClr val="tx1"/>
                          </a:solidFill>
                          <a:effectLst/>
                        </a:rPr>
                        <a:t>For the segment "</a:t>
                      </a:r>
                      <a:r>
                        <a:rPr lang="en-US" sz="1400" dirty="0" err="1">
                          <a:solidFill>
                            <a:schemeClr val="tx1"/>
                          </a:solidFill>
                          <a:effectLst/>
                        </a:rPr>
                        <a:t>Welga</a:t>
                      </a:r>
                      <a:r>
                        <a:rPr lang="en-US" sz="1400" dirty="0">
                          <a:solidFill>
                            <a:schemeClr val="tx1"/>
                          </a:solidFill>
                          <a:effectLst/>
                        </a:rPr>
                        <a:t>".</a:t>
                      </a: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r h="558162">
                <a:tc>
                  <a:txBody>
                    <a:bodyPr/>
                    <a:lstStyle/>
                    <a:p>
                      <a:pPr algn="ctr"/>
                      <a:r>
                        <a:rPr lang="en-US" sz="1400" u="none" strike="noStrike" dirty="0">
                          <a:solidFill>
                            <a:schemeClr val="tx1"/>
                          </a:solidFill>
                          <a:effectLst/>
                        </a:rPr>
                        <a:t>1954</a:t>
                      </a:r>
                      <a:endParaRPr lang="en-US" sz="1400" dirty="0">
                        <a:solidFill>
                          <a:schemeClr val="tx1"/>
                        </a:solidFill>
                        <a:effectLst/>
                      </a:endParaRP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sz="1400" b="1" dirty="0">
                          <a:solidFill>
                            <a:schemeClr val="tx1"/>
                          </a:solidFill>
                          <a:effectLst/>
                        </a:rPr>
                        <a:t>Winner</a:t>
                      </a:r>
                      <a:r>
                        <a:rPr lang="en-US" sz="1400" dirty="0">
                          <a:solidFill>
                            <a:schemeClr val="tx1"/>
                          </a:solidFill>
                          <a:effectLst/>
                        </a:rPr>
                        <a:t/>
                      </a:r>
                      <a:br>
                        <a:rPr lang="en-US" sz="1400" dirty="0">
                          <a:solidFill>
                            <a:schemeClr val="tx1"/>
                          </a:solidFill>
                          <a:effectLst/>
                        </a:rPr>
                      </a:br>
                      <a:r>
                        <a:rPr lang="en-US" sz="1400" dirty="0">
                          <a:solidFill>
                            <a:schemeClr val="tx1"/>
                          </a:solidFill>
                          <a:effectLst/>
                        </a:rPr>
                        <a:t>FAMAS Award</a:t>
                      </a: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c>
                  <a:txBody>
                    <a:bodyPr/>
                    <a:lstStyle/>
                    <a:p>
                      <a:r>
                        <a:rPr lang="en-US" sz="1400" dirty="0">
                          <a:solidFill>
                            <a:schemeClr val="tx1"/>
                          </a:solidFill>
                          <a:effectLst/>
                        </a:rPr>
                        <a:t>Best Director</a:t>
                      </a:r>
                      <a:br>
                        <a:rPr lang="en-US" sz="1400" dirty="0">
                          <a:solidFill>
                            <a:schemeClr val="tx1"/>
                          </a:solidFill>
                          <a:effectLst/>
                        </a:rPr>
                      </a:br>
                      <a:r>
                        <a:rPr lang="en-US" sz="1400" u="none" strike="noStrike" dirty="0" err="1">
                          <a:solidFill>
                            <a:schemeClr val="tx1"/>
                          </a:solidFill>
                          <a:effectLst/>
                        </a:rPr>
                        <a:t>Huk</a:t>
                      </a:r>
                      <a:r>
                        <a:rPr lang="en-US" sz="1400" u="none" strike="noStrike" dirty="0">
                          <a:solidFill>
                            <a:schemeClr val="tx1"/>
                          </a:solidFill>
                          <a:effectLst/>
                        </a:rPr>
                        <a:t> </a:t>
                      </a:r>
                      <a:r>
                        <a:rPr lang="en-US" sz="1400" u="none" strike="noStrike" dirty="0" err="1">
                          <a:solidFill>
                            <a:schemeClr val="tx1"/>
                          </a:solidFill>
                          <a:effectLst/>
                        </a:rPr>
                        <a:t>sa</a:t>
                      </a:r>
                      <a:r>
                        <a:rPr lang="en-US" sz="1400" u="none" strike="noStrike" dirty="0">
                          <a:solidFill>
                            <a:schemeClr val="tx1"/>
                          </a:solidFill>
                          <a:effectLst/>
                        </a:rPr>
                        <a:t> </a:t>
                      </a:r>
                      <a:r>
                        <a:rPr lang="en-US" sz="1400" u="none" strike="noStrike" dirty="0" err="1">
                          <a:solidFill>
                            <a:schemeClr val="tx1"/>
                          </a:solidFill>
                          <a:effectLst/>
                        </a:rPr>
                        <a:t>bagong</a:t>
                      </a:r>
                      <a:r>
                        <a:rPr lang="en-US" sz="1400" u="none" strike="noStrike" dirty="0">
                          <a:solidFill>
                            <a:schemeClr val="tx1"/>
                          </a:solidFill>
                          <a:effectLst/>
                        </a:rPr>
                        <a:t> </a:t>
                      </a:r>
                      <a:r>
                        <a:rPr lang="en-US" sz="1400" u="none" strike="noStrike" dirty="0" err="1" smtClean="0">
                          <a:solidFill>
                            <a:schemeClr val="tx1"/>
                          </a:solidFill>
                          <a:effectLst/>
                        </a:rPr>
                        <a:t>pamumuhay</a:t>
                      </a:r>
                      <a:r>
                        <a:rPr lang="en-US" sz="1400" u="none" strike="noStrike" baseline="0" dirty="0" smtClean="0">
                          <a:solidFill>
                            <a:schemeClr val="tx1"/>
                          </a:solidFill>
                          <a:effectLst/>
                        </a:rPr>
                        <a:t> </a:t>
                      </a:r>
                      <a:r>
                        <a:rPr lang="en-US" sz="1400" dirty="0" smtClean="0">
                          <a:solidFill>
                            <a:schemeClr val="tx1"/>
                          </a:solidFill>
                          <a:effectLst/>
                        </a:rPr>
                        <a:t>(1953</a:t>
                      </a:r>
                      <a:r>
                        <a:rPr lang="en-US" sz="1400" dirty="0">
                          <a:solidFill>
                            <a:schemeClr val="tx1"/>
                          </a:solidFill>
                          <a:effectLst/>
                        </a:rPr>
                        <a:t>)</a:t>
                      </a:r>
                    </a:p>
                  </a:txBody>
                  <a:tcPr marL="46989" marR="46989" marT="37591" marB="37591" anchor="ctr">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8025111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1657</TotalTime>
  <Words>603</Words>
  <Application>Microsoft Office PowerPoint</Application>
  <PresentationFormat>On-screen Show (4:3)</PresentationFormat>
  <Paragraphs>104</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Fast Facts</vt:lpstr>
      <vt:lpstr>Achievements</vt:lpstr>
      <vt:lpstr>Gawad Urian Awards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zaldy1</dc:creator>
  <cp:lastModifiedBy>zaldy1</cp:lastModifiedBy>
  <cp:revision>16</cp:revision>
  <dcterms:created xsi:type="dcterms:W3CDTF">2019-11-30T06:41:49Z</dcterms:created>
  <dcterms:modified xsi:type="dcterms:W3CDTF">2019-12-01T10:19:31Z</dcterms:modified>
</cp:coreProperties>
</file>